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1714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199" autoAdjust="0"/>
  </p:normalViewPr>
  <p:slideViewPr>
    <p:cSldViewPr snapToGrid="0">
      <p:cViewPr varScale="1">
        <p:scale>
          <a:sx n="28" d="100"/>
          <a:sy n="28" d="100"/>
        </p:scale>
        <p:origin x="13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331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0" latinLnBrk="0">
      <a:defRPr sz="2200">
        <a:latin typeface="+mj-lt"/>
        <a:ea typeface="+mj-ea"/>
        <a:cs typeface="+mj-cs"/>
        <a:sym typeface="Arial"/>
      </a:defRPr>
    </a:lvl1pPr>
    <a:lvl2pPr indent="228600" defTabSz="1714500" latinLnBrk="0">
      <a:defRPr sz="2200">
        <a:latin typeface="+mj-lt"/>
        <a:ea typeface="+mj-ea"/>
        <a:cs typeface="+mj-cs"/>
        <a:sym typeface="Arial"/>
      </a:defRPr>
    </a:lvl2pPr>
    <a:lvl3pPr indent="457200" defTabSz="1714500" latinLnBrk="0">
      <a:defRPr sz="2200">
        <a:latin typeface="+mj-lt"/>
        <a:ea typeface="+mj-ea"/>
        <a:cs typeface="+mj-cs"/>
        <a:sym typeface="Arial"/>
      </a:defRPr>
    </a:lvl3pPr>
    <a:lvl4pPr indent="685800" defTabSz="1714500" latinLnBrk="0">
      <a:defRPr sz="2200">
        <a:latin typeface="+mj-lt"/>
        <a:ea typeface="+mj-ea"/>
        <a:cs typeface="+mj-cs"/>
        <a:sym typeface="Arial"/>
      </a:defRPr>
    </a:lvl4pPr>
    <a:lvl5pPr indent="914400" defTabSz="1714500" latinLnBrk="0">
      <a:defRPr sz="2200">
        <a:latin typeface="+mj-lt"/>
        <a:ea typeface="+mj-ea"/>
        <a:cs typeface="+mj-cs"/>
        <a:sym typeface="Arial"/>
      </a:defRPr>
    </a:lvl5pPr>
    <a:lvl6pPr indent="1143000" defTabSz="1714500" latinLnBrk="0">
      <a:defRPr sz="2200">
        <a:latin typeface="+mj-lt"/>
        <a:ea typeface="+mj-ea"/>
        <a:cs typeface="+mj-cs"/>
        <a:sym typeface="Arial"/>
      </a:defRPr>
    </a:lvl6pPr>
    <a:lvl7pPr indent="1371600" defTabSz="1714500" latinLnBrk="0">
      <a:defRPr sz="2200">
        <a:latin typeface="+mj-lt"/>
        <a:ea typeface="+mj-ea"/>
        <a:cs typeface="+mj-cs"/>
        <a:sym typeface="Arial"/>
      </a:defRPr>
    </a:lvl7pPr>
    <a:lvl8pPr indent="1600200" defTabSz="1714500" latinLnBrk="0">
      <a:defRPr sz="2200">
        <a:latin typeface="+mj-lt"/>
        <a:ea typeface="+mj-ea"/>
        <a:cs typeface="+mj-cs"/>
        <a:sym typeface="Arial"/>
      </a:defRPr>
    </a:lvl8pPr>
    <a:lvl9pPr indent="1828800" defTabSz="1714500" latinLnBrk="0">
      <a:defRPr sz="2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Shape 5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Inimene</a:t>
            </a:r>
            <a:r>
              <a:rPr dirty="0"/>
              <a:t> – </a:t>
            </a:r>
            <a:r>
              <a:rPr lang="et-EE" dirty="0"/>
              <a:t>see</a:t>
            </a:r>
            <a:r>
              <a:rPr lang="et-EE" baseline="0" dirty="0"/>
              <a:t> on unikaalne elav süsteem</a:t>
            </a:r>
            <a:r>
              <a:rPr dirty="0"/>
              <a:t>, </a:t>
            </a:r>
            <a:r>
              <a:rPr lang="et-EE" dirty="0"/>
              <a:t>mida</a:t>
            </a:r>
            <a:r>
              <a:rPr lang="et-EE" baseline="0" dirty="0"/>
              <a:t> pidevalt mõjutavad</a:t>
            </a:r>
            <a:r>
              <a:rPr dirty="0"/>
              <a:t> </a:t>
            </a:r>
            <a:r>
              <a:rPr lang="et-EE" dirty="0"/>
              <a:t>välis-</a:t>
            </a:r>
            <a:r>
              <a:rPr dirty="0"/>
              <a:t> (</a:t>
            </a:r>
            <a:r>
              <a:rPr lang="et-EE" dirty="0"/>
              <a:t>ekso</a:t>
            </a:r>
            <a:r>
              <a:rPr dirty="0"/>
              <a:t>-) </a:t>
            </a:r>
            <a:r>
              <a:rPr lang="et-EE" dirty="0"/>
              <a:t>ja</a:t>
            </a:r>
            <a:r>
              <a:rPr lang="et-EE" baseline="0" dirty="0"/>
              <a:t> sise</a:t>
            </a:r>
            <a:r>
              <a:rPr dirty="0"/>
              <a:t> (</a:t>
            </a:r>
            <a:r>
              <a:rPr lang="et-EE" dirty="0"/>
              <a:t>endo</a:t>
            </a:r>
            <a:r>
              <a:rPr dirty="0"/>
              <a:t>-) </a:t>
            </a:r>
            <a:r>
              <a:rPr lang="et-EE" dirty="0"/>
              <a:t>faktorid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Veri</a:t>
            </a:r>
            <a:r>
              <a:rPr dirty="0"/>
              <a:t>, </a:t>
            </a:r>
            <a:r>
              <a:rPr lang="et-EE" dirty="0"/>
              <a:t>lümf</a:t>
            </a:r>
            <a:r>
              <a:rPr dirty="0"/>
              <a:t>, </a:t>
            </a:r>
            <a:r>
              <a:rPr lang="et-EE" dirty="0"/>
              <a:t>koevedelik</a:t>
            </a:r>
            <a:r>
              <a:rPr lang="et-EE" baseline="0" dirty="0"/>
              <a:t> on tähtis osa organismi sisekeskkonnas</a:t>
            </a:r>
            <a:r>
              <a:rPr dirty="0"/>
              <a:t>. </a:t>
            </a:r>
            <a:r>
              <a:rPr lang="et-EE" dirty="0"/>
              <a:t>Just</a:t>
            </a:r>
            <a:r>
              <a:rPr lang="et-EE" baseline="0" dirty="0"/>
              <a:t> nemad täidavad „transportvahendi“ rolli</a:t>
            </a:r>
            <a:r>
              <a:rPr dirty="0"/>
              <a:t> </a:t>
            </a:r>
            <a:r>
              <a:rPr lang="et-EE" dirty="0"/>
              <a:t>ja</a:t>
            </a:r>
            <a:r>
              <a:rPr lang="et-EE" baseline="0" dirty="0"/>
              <a:t> toimetavad toitained</a:t>
            </a:r>
            <a:r>
              <a:rPr dirty="0"/>
              <a:t> (</a:t>
            </a:r>
            <a:r>
              <a:rPr lang="et-EE" dirty="0"/>
              <a:t>valgud</a:t>
            </a:r>
            <a:r>
              <a:rPr dirty="0"/>
              <a:t>, </a:t>
            </a:r>
            <a:r>
              <a:rPr lang="et-EE" dirty="0"/>
              <a:t>rasvad</a:t>
            </a:r>
            <a:r>
              <a:rPr dirty="0"/>
              <a:t>, </a:t>
            </a:r>
            <a:r>
              <a:rPr lang="et-EE" dirty="0"/>
              <a:t>süsivesikud</a:t>
            </a:r>
            <a:r>
              <a:rPr dirty="0"/>
              <a:t>, </a:t>
            </a:r>
            <a:r>
              <a:rPr lang="et-EE" dirty="0"/>
              <a:t>vitamiinid</a:t>
            </a:r>
            <a:r>
              <a:rPr lang="et-EE" baseline="0" dirty="0"/>
              <a:t> ja mineraalid</a:t>
            </a:r>
            <a:r>
              <a:rPr dirty="0"/>
              <a:t>) </a:t>
            </a:r>
            <a:r>
              <a:rPr lang="et-EE" dirty="0"/>
              <a:t>organismi</a:t>
            </a:r>
            <a:r>
              <a:rPr lang="et-EE" baseline="0" dirty="0"/>
              <a:t> igale rakule</a:t>
            </a:r>
            <a:r>
              <a:rPr dirty="0"/>
              <a:t>. </a:t>
            </a:r>
            <a:r>
              <a:rPr lang="et-EE" dirty="0"/>
              <a:t>Nemad</a:t>
            </a:r>
            <a:r>
              <a:rPr lang="et-EE" baseline="0" dirty="0"/>
              <a:t> ka väljutavad organismi elutegevuse jääkained</a:t>
            </a:r>
            <a:r>
              <a:rPr dirty="0"/>
              <a:t> — </a:t>
            </a:r>
            <a:r>
              <a:rPr lang="et-EE" dirty="0"/>
              <a:t>endotoksiinid</a:t>
            </a:r>
            <a:r>
              <a:rPr dirty="0"/>
              <a:t> («</a:t>
            </a:r>
            <a:r>
              <a:rPr lang="et-EE" dirty="0"/>
              <a:t>sisemised</a:t>
            </a:r>
            <a:r>
              <a:rPr dirty="0"/>
              <a:t>» </a:t>
            </a:r>
            <a:r>
              <a:rPr lang="et-EE" dirty="0"/>
              <a:t>toksiinid</a:t>
            </a:r>
            <a:r>
              <a:rPr dirty="0"/>
              <a:t>, </a:t>
            </a:r>
            <a:r>
              <a:rPr lang="et-EE" dirty="0"/>
              <a:t>mis</a:t>
            </a:r>
            <a:r>
              <a:rPr lang="et-EE" baseline="0" dirty="0"/>
              <a:t> tekivad organismi sees tema elutegevuse protsessis</a:t>
            </a:r>
            <a:r>
              <a:rPr dirty="0"/>
              <a:t>).</a:t>
            </a:r>
          </a:p>
          <a:p>
            <a:pPr defTabSz="914400">
              <a:defRPr sz="1200"/>
            </a:pPr>
            <a:r>
              <a:rPr lang="et-EE" dirty="0"/>
              <a:t>Samal</a:t>
            </a:r>
            <a:r>
              <a:rPr lang="et-EE" baseline="0" dirty="0"/>
              <a:t> ajal mõjutvad meie organismi välisfaktorid</a:t>
            </a:r>
            <a:r>
              <a:rPr dirty="0"/>
              <a:t>: </a:t>
            </a:r>
            <a:r>
              <a:rPr lang="et-EE" dirty="0"/>
              <a:t>vesi</a:t>
            </a:r>
            <a:r>
              <a:rPr dirty="0"/>
              <a:t>, </a:t>
            </a:r>
            <a:r>
              <a:rPr lang="et-EE" dirty="0"/>
              <a:t>õhk</a:t>
            </a:r>
            <a:r>
              <a:rPr dirty="0"/>
              <a:t>, </a:t>
            </a:r>
            <a:r>
              <a:rPr lang="et-EE" dirty="0"/>
              <a:t>toit</a:t>
            </a:r>
            <a:r>
              <a:rPr dirty="0"/>
              <a:t>.  </a:t>
            </a:r>
            <a:r>
              <a:rPr lang="et-EE" dirty="0"/>
              <a:t>Nendest</a:t>
            </a:r>
            <a:r>
              <a:rPr lang="et-EE" baseline="0" dirty="0"/>
              <a:t> satub inimese organismi</a:t>
            </a:r>
            <a:r>
              <a:rPr dirty="0"/>
              <a:t> </a:t>
            </a:r>
            <a:r>
              <a:rPr lang="et-EE" dirty="0"/>
              <a:t>eksotoksiinid</a:t>
            </a:r>
            <a:r>
              <a:rPr dirty="0"/>
              <a:t> («</a:t>
            </a:r>
            <a:r>
              <a:rPr lang="et-EE" dirty="0"/>
              <a:t>ekso</a:t>
            </a:r>
            <a:r>
              <a:rPr dirty="0"/>
              <a:t>» — </a:t>
            </a:r>
            <a:r>
              <a:rPr lang="et-EE" dirty="0"/>
              <a:t>välis</a:t>
            </a:r>
            <a:r>
              <a:rPr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78986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5" name="Shape 6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Komplektis</a:t>
            </a:r>
            <a:r>
              <a:rPr lang="et-EE" baseline="0" dirty="0"/>
              <a:t> on</a:t>
            </a:r>
            <a:r>
              <a:rPr dirty="0"/>
              <a:t> 4 </a:t>
            </a:r>
            <a:r>
              <a:rPr lang="et-EE" dirty="0"/>
              <a:t>toodet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Assimilator  (90 </a:t>
            </a:r>
            <a:r>
              <a:rPr lang="et-EE" dirty="0"/>
              <a:t>kapslit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Н-500 (60 </a:t>
            </a:r>
            <a:r>
              <a:rPr lang="et-EE" dirty="0"/>
              <a:t>kapslit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Coral-Mine (30 </a:t>
            </a:r>
            <a:r>
              <a:rPr lang="et-EE" dirty="0"/>
              <a:t>pakikest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Coral Lecithin  (120 </a:t>
            </a:r>
            <a:r>
              <a:rPr lang="et-EE" dirty="0"/>
              <a:t>kapslit</a:t>
            </a:r>
            <a:r>
              <a:rPr dirty="0"/>
              <a:t>).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Veeslahustuvate</a:t>
            </a:r>
            <a:r>
              <a:rPr lang="et-EE" baseline="0" dirty="0"/>
              <a:t> toksiinide väljutamise protsessis</a:t>
            </a:r>
            <a:r>
              <a:rPr dirty="0"/>
              <a:t> </a:t>
            </a:r>
            <a:r>
              <a:rPr lang="et-EE" dirty="0"/>
              <a:t>osaleb mineraalne kompositsioon</a:t>
            </a:r>
            <a:r>
              <a:rPr lang="et-EE" baseline="0" dirty="0"/>
              <a:t> Coral-Mine, joogivee konditsioneerimiseks</a:t>
            </a:r>
            <a:r>
              <a:rPr dirty="0"/>
              <a:t> Coral-Mine </a:t>
            </a:r>
            <a:r>
              <a:rPr lang="et-EE" dirty="0"/>
              <a:t>ja</a:t>
            </a:r>
            <a:r>
              <a:rPr lang="et-EE" baseline="0" dirty="0"/>
              <a:t> kaasaegne antioksüdant</a:t>
            </a:r>
            <a:r>
              <a:rPr dirty="0"/>
              <a:t> Н-500.</a:t>
            </a:r>
          </a:p>
          <a:p>
            <a:pPr defTabSz="914400">
              <a:defRPr sz="1200"/>
            </a:pPr>
            <a:r>
              <a:rPr lang="et-EE" dirty="0"/>
              <a:t>Rasvlahustuvate</a:t>
            </a:r>
            <a:r>
              <a:rPr lang="et-EE" baseline="0" dirty="0"/>
              <a:t> toksiinide väljutamise parandamiseks kasutatakse 2 toodet</a:t>
            </a:r>
            <a:r>
              <a:rPr dirty="0"/>
              <a:t> – Assimilator, </a:t>
            </a:r>
            <a:r>
              <a:rPr lang="et-EE" dirty="0"/>
              <a:t>mis</a:t>
            </a:r>
            <a:r>
              <a:rPr lang="et-EE" baseline="0" dirty="0"/>
              <a:t> sisaldam seedimise fermente ja unuversaalne toode</a:t>
            </a:r>
            <a:r>
              <a:rPr dirty="0"/>
              <a:t> Coral Lecithin. 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Assimilator — </a:t>
            </a:r>
            <a:r>
              <a:rPr lang="et-EE" dirty="0"/>
              <a:t>seedimise</a:t>
            </a:r>
            <a:r>
              <a:rPr lang="et-EE" baseline="0" dirty="0"/>
              <a:t> fermentide kompleks koos</a:t>
            </a:r>
            <a:r>
              <a:rPr dirty="0"/>
              <a:t> А </a:t>
            </a:r>
            <a:r>
              <a:rPr lang="et-EE" dirty="0"/>
              <a:t>ja</a:t>
            </a:r>
            <a:r>
              <a:rPr lang="et-EE" baseline="0" dirty="0"/>
              <a:t> </a:t>
            </a:r>
            <a:r>
              <a:rPr dirty="0"/>
              <a:t>Д</a:t>
            </a:r>
            <a:r>
              <a:rPr lang="et-EE" dirty="0"/>
              <a:t> vitamiiniga</a:t>
            </a:r>
            <a:r>
              <a:rPr dirty="0"/>
              <a:t>, </a:t>
            </a:r>
            <a:r>
              <a:rPr lang="et-EE" dirty="0"/>
              <a:t>soodustab</a:t>
            </a:r>
            <a:r>
              <a:rPr lang="et-EE" baseline="0" dirty="0"/>
              <a:t> kvaliteetset valkude, rasvade ja süsivesikute lõhustumist</a:t>
            </a:r>
            <a:r>
              <a:rPr dirty="0"/>
              <a:t>, </a:t>
            </a:r>
            <a:r>
              <a:rPr lang="et-EE" dirty="0"/>
              <a:t>selle</a:t>
            </a:r>
            <a:r>
              <a:rPr lang="et-EE" baseline="0" dirty="0"/>
              <a:t> samaga vähendades mitteseedinud toidu hulka</a:t>
            </a:r>
            <a:r>
              <a:rPr dirty="0"/>
              <a:t>. 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Coral Lecithin — </a:t>
            </a:r>
            <a:r>
              <a:rPr lang="et-EE" dirty="0"/>
              <a:t>fosfolipiidide</a:t>
            </a:r>
            <a:r>
              <a:rPr lang="et-EE" baseline="0" dirty="0"/>
              <a:t> allikas</a:t>
            </a:r>
            <a:r>
              <a:rPr dirty="0"/>
              <a:t>, </a:t>
            </a:r>
            <a:r>
              <a:rPr lang="et-EE" dirty="0"/>
              <a:t>kaitseb</a:t>
            </a:r>
            <a:r>
              <a:rPr lang="et-EE" baseline="0" dirty="0"/>
              <a:t> rakumembraane toksiinide poolt kahjustamisest</a:t>
            </a:r>
            <a:r>
              <a:rPr dirty="0"/>
              <a:t>, </a:t>
            </a:r>
            <a:r>
              <a:rPr lang="et-EE" dirty="0"/>
              <a:t>tõhusalt</a:t>
            </a:r>
            <a:r>
              <a:rPr lang="et-EE" baseline="0" dirty="0"/>
              <a:t> aitab neutraliseerida ja väljutada toksiinid organismist.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0348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Coral-Mine — </a:t>
            </a:r>
            <a:r>
              <a:rPr lang="et-EE" dirty="0"/>
              <a:t>mineraalne</a:t>
            </a:r>
            <a:r>
              <a:rPr lang="et-EE" baseline="0" dirty="0"/>
              <a:t> kompositsioon relikt korallist</a:t>
            </a:r>
            <a:r>
              <a:rPr dirty="0"/>
              <a:t>. </a:t>
            </a:r>
            <a:r>
              <a:rPr lang="et-EE" dirty="0"/>
              <a:t>Sisaldab</a:t>
            </a:r>
            <a:r>
              <a:rPr lang="et-EE" baseline="0" dirty="0"/>
              <a:t> oma koostises kasulikke makro- ja mikroelementide soolasid</a:t>
            </a:r>
            <a:r>
              <a:rPr dirty="0"/>
              <a:t>(</a:t>
            </a:r>
            <a:r>
              <a:rPr lang="et-EE" dirty="0"/>
              <a:t>kaltsium</a:t>
            </a:r>
            <a:r>
              <a:rPr dirty="0"/>
              <a:t>, </a:t>
            </a:r>
            <a:r>
              <a:rPr lang="et-EE" dirty="0"/>
              <a:t>magneesium</a:t>
            </a:r>
            <a:r>
              <a:rPr dirty="0"/>
              <a:t>, </a:t>
            </a:r>
            <a:r>
              <a:rPr lang="et-EE" dirty="0"/>
              <a:t>kaalium</a:t>
            </a:r>
            <a:r>
              <a:rPr dirty="0"/>
              <a:t> </a:t>
            </a:r>
            <a:r>
              <a:rPr lang="et-EE" dirty="0"/>
              <a:t>jpt</a:t>
            </a:r>
            <a:r>
              <a:rPr dirty="0"/>
              <a:t>.). </a:t>
            </a:r>
            <a:r>
              <a:rPr lang="et-EE" dirty="0"/>
              <a:t>Koostoimel</a:t>
            </a:r>
            <a:r>
              <a:rPr lang="et-EE" baseline="0" dirty="0"/>
              <a:t> veega</a:t>
            </a:r>
            <a:r>
              <a:rPr dirty="0"/>
              <a:t> </a:t>
            </a:r>
            <a:r>
              <a:rPr lang="et-EE" dirty="0"/>
              <a:t>lähevad</a:t>
            </a:r>
            <a:r>
              <a:rPr lang="et-EE" baseline="0" dirty="0"/>
              <a:t> mineraalide soolad vette</a:t>
            </a:r>
            <a:r>
              <a:rPr dirty="0"/>
              <a:t> , </a:t>
            </a:r>
            <a:r>
              <a:rPr lang="et-EE" dirty="0"/>
              <a:t>mõjutades</a:t>
            </a:r>
            <a:r>
              <a:rPr lang="et-EE" baseline="0" dirty="0"/>
              <a:t> positiivselt selle füsioloogilist täisväärtuslikust</a:t>
            </a:r>
            <a:r>
              <a:rPr dirty="0"/>
              <a:t> </a:t>
            </a:r>
            <a:r>
              <a:rPr lang="et-EE" dirty="0"/>
              <a:t>ja</a:t>
            </a:r>
            <a:r>
              <a:rPr lang="et-EE" baseline="0" dirty="0"/>
              <a:t> organoleptilisi omadusi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Coral-Mine </a:t>
            </a:r>
            <a:r>
              <a:rPr lang="et-EE" dirty="0"/>
              <a:t>aitab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• </a:t>
            </a:r>
            <a:r>
              <a:rPr lang="et-EE" dirty="0"/>
              <a:t>kindlustada</a:t>
            </a:r>
            <a:r>
              <a:rPr lang="et-EE" baseline="0" dirty="0"/>
              <a:t> kvaliteetset joogireziimi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</a:t>
            </a:r>
            <a:r>
              <a:rPr lang="et-EE" dirty="0"/>
              <a:t>normaliseerida</a:t>
            </a:r>
            <a:r>
              <a:rPr dirty="0"/>
              <a:t> </a:t>
            </a:r>
            <a:r>
              <a:rPr lang="et-EE" dirty="0"/>
              <a:t> mineraalide tasakaalu</a:t>
            </a:r>
            <a:r>
              <a:rPr lang="et-EE" baseline="0" dirty="0"/>
              <a:t> organismis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</a:t>
            </a:r>
            <a:r>
              <a:rPr lang="et-EE" dirty="0"/>
              <a:t>väljutada</a:t>
            </a:r>
            <a:r>
              <a:rPr lang="et-EE" baseline="0" dirty="0"/>
              <a:t> veeslahustuvaid toksiine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51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1" name="Shape 6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Н-500 – </a:t>
            </a:r>
            <a:r>
              <a:rPr lang="et-EE" dirty="0"/>
              <a:t>energia</a:t>
            </a:r>
            <a:r>
              <a:rPr lang="et-EE" baseline="0" dirty="0"/>
              <a:t> allikas</a:t>
            </a:r>
            <a:r>
              <a:rPr dirty="0"/>
              <a:t>, </a:t>
            </a:r>
            <a:r>
              <a:rPr lang="et-EE" dirty="0"/>
              <a:t> elu </a:t>
            </a:r>
            <a:r>
              <a:rPr dirty="0"/>
              <a:t>«</a:t>
            </a:r>
            <a:r>
              <a:rPr lang="et-EE" dirty="0"/>
              <a:t>kütus</a:t>
            </a:r>
            <a:r>
              <a:rPr dirty="0"/>
              <a:t>» </a:t>
            </a:r>
            <a:r>
              <a:rPr lang="et-EE" dirty="0"/>
              <a:t>igaks</a:t>
            </a:r>
            <a:r>
              <a:rPr lang="et-EE" baseline="0" dirty="0"/>
              <a:t> päevaks</a:t>
            </a:r>
            <a:r>
              <a:rPr dirty="0"/>
              <a:t>, </a:t>
            </a:r>
            <a:r>
              <a:rPr lang="et-EE" dirty="0"/>
              <a:t>mis</a:t>
            </a:r>
            <a:r>
              <a:rPr lang="et-EE" baseline="0" dirty="0"/>
              <a:t> aitab kaasa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füüsilise ja vaimse töövõimekuse tõstmisele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taasumisele peale füüsilisi koormusi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kaitsta</a:t>
            </a:r>
            <a:r>
              <a:rPr lang="et-EE" baseline="0" dirty="0"/>
              <a:t> </a:t>
            </a:r>
            <a:r>
              <a:rPr lang="et-EE" dirty="0"/>
              <a:t>varajase vananemise eest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neutraliseerida</a:t>
            </a:r>
            <a:r>
              <a:rPr lang="et-EE" baseline="0" dirty="0"/>
              <a:t> organismis tekkivaid toksiine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8589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9" name="Shape 6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Coral Lecithin – </a:t>
            </a:r>
            <a:r>
              <a:rPr lang="et-EE" dirty="0"/>
              <a:t>looduslikke</a:t>
            </a:r>
            <a:r>
              <a:rPr lang="et-EE" baseline="0" dirty="0"/>
              <a:t> fosfolipiidide allikas</a:t>
            </a:r>
            <a:r>
              <a:rPr dirty="0"/>
              <a:t> (</a:t>
            </a:r>
            <a:r>
              <a:rPr lang="et-EE" dirty="0"/>
              <a:t>letsitiinist</a:t>
            </a:r>
            <a:r>
              <a:rPr dirty="0"/>
              <a:t>),</a:t>
            </a:r>
            <a:r>
              <a:rPr lang="et-EE" dirty="0"/>
              <a:t> mis on struktuurseks aluseks organismi  kõikidele rakukestadele</a:t>
            </a:r>
            <a:r>
              <a:rPr dirty="0"/>
              <a:t>, </a:t>
            </a:r>
            <a:r>
              <a:rPr lang="et-EE" dirty="0"/>
              <a:t>sealhulgas</a:t>
            </a:r>
            <a:r>
              <a:rPr lang="et-EE" baseline="0" dirty="0"/>
              <a:t> ka maksa rakukestadele ning selle pärast</a:t>
            </a:r>
            <a:r>
              <a:rPr dirty="0"/>
              <a:t>: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kaitsevad</a:t>
            </a:r>
            <a:r>
              <a:rPr lang="et-EE" baseline="0" dirty="0"/>
              <a:t> rakukestasid toksiinide poolt tekitatavate kahjustuste eest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aitavad</a:t>
            </a:r>
            <a:r>
              <a:rPr lang="et-EE" baseline="0" dirty="0"/>
              <a:t> tõhusalt neutraliseerida ja väljutada rasvlahustuvad</a:t>
            </a:r>
            <a:r>
              <a:rPr dirty="0"/>
              <a:t> </a:t>
            </a:r>
            <a:r>
              <a:rPr lang="et-EE" dirty="0"/>
              <a:t>toksiinid organismist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aitab</a:t>
            </a:r>
            <a:r>
              <a:rPr lang="et-EE" baseline="0" dirty="0"/>
              <a:t> maksarakkude taastumisel intoksikatsioonide korral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5253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Shape 6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Assimilator </a:t>
            </a:r>
            <a:r>
              <a:rPr lang="et-EE" dirty="0"/>
              <a:t>sisaldab</a:t>
            </a:r>
            <a:r>
              <a:rPr lang="et-EE" baseline="0" dirty="0"/>
              <a:t> seedimise fermentide kompleksit</a:t>
            </a:r>
            <a:r>
              <a:rPr dirty="0"/>
              <a:t> (</a:t>
            </a:r>
            <a:r>
              <a:rPr lang="et-EE" dirty="0"/>
              <a:t>amülaas</a:t>
            </a:r>
            <a:r>
              <a:rPr dirty="0"/>
              <a:t>, </a:t>
            </a:r>
            <a:r>
              <a:rPr lang="et-EE" dirty="0"/>
              <a:t>proteaas</a:t>
            </a:r>
            <a:r>
              <a:rPr dirty="0"/>
              <a:t>, </a:t>
            </a:r>
            <a:r>
              <a:rPr lang="et-EE" dirty="0"/>
              <a:t>lipaas</a:t>
            </a:r>
            <a:r>
              <a:rPr dirty="0"/>
              <a:t>, </a:t>
            </a:r>
            <a:r>
              <a:rPr lang="et-EE" dirty="0"/>
              <a:t>maltaas</a:t>
            </a:r>
            <a:r>
              <a:rPr dirty="0"/>
              <a:t>, </a:t>
            </a:r>
            <a:r>
              <a:rPr lang="et-EE" dirty="0"/>
              <a:t>laktaas</a:t>
            </a:r>
            <a:r>
              <a:rPr dirty="0"/>
              <a:t>, </a:t>
            </a:r>
            <a:r>
              <a:rPr lang="et-EE" dirty="0"/>
              <a:t>tsellülaas</a:t>
            </a:r>
            <a:r>
              <a:rPr dirty="0"/>
              <a:t>, </a:t>
            </a:r>
            <a:r>
              <a:rPr lang="et-EE" dirty="0"/>
              <a:t>papain</a:t>
            </a:r>
            <a:r>
              <a:rPr dirty="0"/>
              <a:t>, </a:t>
            </a:r>
            <a:r>
              <a:rPr lang="et-EE" dirty="0"/>
              <a:t>bromelain</a:t>
            </a:r>
            <a:r>
              <a:rPr dirty="0"/>
              <a:t>), </a:t>
            </a:r>
            <a:r>
              <a:rPr lang="et-EE" dirty="0"/>
              <a:t>mis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aitab</a:t>
            </a:r>
            <a:r>
              <a:rPr lang="et-EE" baseline="0" dirty="0"/>
              <a:t> kaasa valgu-, rasva-, süsivesikutoidu kvaliteetsele lõhustumisele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aitab</a:t>
            </a:r>
            <a:r>
              <a:rPr lang="et-EE" baseline="0" dirty="0"/>
              <a:t> kaasa paremale valgu omastumisele, lõhustades seda aminohappeteni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•  </a:t>
            </a:r>
            <a:r>
              <a:rPr lang="et-EE" dirty="0"/>
              <a:t>aitavad</a:t>
            </a:r>
            <a:r>
              <a:rPr lang="et-EE" baseline="0" dirty="0"/>
              <a:t> vältida meteorismi ja raskust maos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292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Coral Detox Plus – Coral Detox</a:t>
            </a:r>
            <a:r>
              <a:rPr lang="et-EE" dirty="0"/>
              <a:t>i laiendatud versioon maksimaalseks efektiks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Et</a:t>
            </a:r>
            <a:r>
              <a:rPr lang="et-EE" baseline="0" dirty="0"/>
              <a:t> saada veel rohkem kasu programmist</a:t>
            </a:r>
            <a:r>
              <a:rPr dirty="0"/>
              <a:t>  Coral Detox, </a:t>
            </a:r>
            <a:r>
              <a:rPr lang="et-EE" dirty="0"/>
              <a:t>loodi</a:t>
            </a:r>
            <a:r>
              <a:rPr lang="et-EE" baseline="0" dirty="0"/>
              <a:t> programm </a:t>
            </a:r>
            <a:r>
              <a:rPr dirty="0"/>
              <a:t>Coral Detox Plus, </a:t>
            </a:r>
            <a:r>
              <a:rPr lang="et-EE" dirty="0"/>
              <a:t>mis</a:t>
            </a:r>
            <a:r>
              <a:rPr lang="et-EE" baseline="0" dirty="0"/>
              <a:t> annab võimaluse kiirendada toksiinide väljutamist organismist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Mikroelemendi</a:t>
            </a:r>
            <a:r>
              <a:rPr lang="et-EE" baseline="0" dirty="0"/>
              <a:t> kaaliumi</a:t>
            </a:r>
            <a:r>
              <a:rPr dirty="0"/>
              <a:t> (</a:t>
            </a:r>
            <a:r>
              <a:rPr dirty="0" err="1"/>
              <a:t>PentoKan</a:t>
            </a:r>
            <a:r>
              <a:rPr dirty="0"/>
              <a:t>)</a:t>
            </a:r>
            <a:r>
              <a:rPr lang="et-EE" dirty="0"/>
              <a:t> ja lutserni (Coral</a:t>
            </a:r>
            <a:r>
              <a:rPr lang="et-EE" baseline="0" dirty="0"/>
              <a:t> Alfalfa) </a:t>
            </a:r>
            <a:r>
              <a:rPr lang="et-EE" dirty="0"/>
              <a:t>kontsentreeritud mahla ning taime lisamine programmile</a:t>
            </a:r>
            <a:r>
              <a:rPr dirty="0"/>
              <a:t> </a:t>
            </a:r>
            <a:r>
              <a:rPr lang="et-EE" dirty="0"/>
              <a:t>aitavad</a:t>
            </a:r>
            <a:r>
              <a:rPr lang="et-EE" baseline="0" dirty="0"/>
              <a:t> normaliseerida ainevahetusprotsesse rakkudes ja luua soodsaid tingimusi soolestiku mikrofloora elutegevuseks</a:t>
            </a:r>
            <a:r>
              <a:rPr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741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Komplektis</a:t>
            </a:r>
            <a:r>
              <a:rPr lang="et-EE" baseline="0" dirty="0"/>
              <a:t> on</a:t>
            </a:r>
            <a:r>
              <a:rPr dirty="0"/>
              <a:t> 6 </a:t>
            </a:r>
            <a:r>
              <a:rPr lang="et-EE" dirty="0"/>
              <a:t>toodet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Assimilator  (90 </a:t>
            </a:r>
            <a:r>
              <a:rPr lang="et-EE" dirty="0"/>
              <a:t>kapslit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Н-500 (60 </a:t>
            </a:r>
            <a:r>
              <a:rPr lang="et-EE" dirty="0"/>
              <a:t>kapslit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Coral-Mine (30 </a:t>
            </a:r>
            <a:r>
              <a:rPr lang="et-EE" dirty="0"/>
              <a:t>pakikest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Coral Lecithin  (120 </a:t>
            </a:r>
            <a:r>
              <a:rPr lang="et-EE" dirty="0"/>
              <a:t>kapslit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 err="1"/>
              <a:t>PentoKan</a:t>
            </a:r>
            <a:r>
              <a:rPr dirty="0"/>
              <a:t> (2 </a:t>
            </a:r>
            <a:r>
              <a:rPr lang="et-EE" dirty="0"/>
              <a:t>pakendit,</a:t>
            </a:r>
            <a:r>
              <a:rPr lang="et-EE" baseline="0" dirty="0"/>
              <a:t> igas</a:t>
            </a:r>
            <a:r>
              <a:rPr dirty="0"/>
              <a:t> 20 </a:t>
            </a:r>
            <a:r>
              <a:rPr lang="et-EE" dirty="0"/>
              <a:t>kihisevat</a:t>
            </a:r>
            <a:r>
              <a:rPr lang="et-EE" baseline="0" dirty="0"/>
              <a:t> tabletti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Coral Alfalfa (120 </a:t>
            </a:r>
            <a:r>
              <a:rPr lang="et-EE" dirty="0"/>
              <a:t>kapslit</a:t>
            </a:r>
            <a:r>
              <a:rPr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44420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4" name="Shape 7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 err="1"/>
              <a:t>PentoKan</a:t>
            </a:r>
            <a:r>
              <a:rPr dirty="0"/>
              <a:t> – </a:t>
            </a:r>
            <a:r>
              <a:rPr lang="et-EE" dirty="0"/>
              <a:t>makroelemendi</a:t>
            </a:r>
            <a:r>
              <a:rPr lang="et-EE" baseline="0" dirty="0"/>
              <a:t> kaaliumi allikas</a:t>
            </a:r>
            <a:r>
              <a:rPr dirty="0"/>
              <a:t> — </a:t>
            </a:r>
            <a:r>
              <a:rPr lang="et-EE" dirty="0"/>
              <a:t>rakusisese</a:t>
            </a:r>
            <a:r>
              <a:rPr lang="et-EE" baseline="0" dirty="0"/>
              <a:t> ainevahetuse asendamatu osaleja</a:t>
            </a:r>
            <a:r>
              <a:rPr dirty="0"/>
              <a:t>.</a:t>
            </a:r>
            <a:r>
              <a:rPr lang="et-EE" baseline="0" dirty="0"/>
              <a:t> Kaalium reguleerib toitainete saabumist rakku ning elutegevuse jääkproduktide väljutamist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Tuhandete</a:t>
            </a:r>
            <a:r>
              <a:rPr lang="et-EE" baseline="0" dirty="0"/>
              <a:t> aastate jooksul oli inimeste toitumise aluseks täistera taimne toit, rikas kaaliumi poolest</a:t>
            </a:r>
            <a:r>
              <a:rPr dirty="0"/>
              <a:t>. </a:t>
            </a:r>
            <a:r>
              <a:rPr lang="et-EE" dirty="0"/>
              <a:t>Toitumise</a:t>
            </a:r>
            <a:r>
              <a:rPr lang="et-EE" baseline="0" dirty="0"/>
              <a:t> evolutsioon</a:t>
            </a:r>
            <a:r>
              <a:rPr dirty="0"/>
              <a:t> (</a:t>
            </a:r>
            <a:r>
              <a:rPr lang="et-EE" dirty="0"/>
              <a:t>taimse</a:t>
            </a:r>
            <a:r>
              <a:rPr lang="et-EE" baseline="0" dirty="0"/>
              <a:t> toidu puudumine toidusedelis</a:t>
            </a:r>
            <a:r>
              <a:rPr dirty="0"/>
              <a:t>) </a:t>
            </a:r>
            <a:r>
              <a:rPr lang="et-EE" dirty="0"/>
              <a:t>tekitas</a:t>
            </a:r>
            <a:r>
              <a:rPr lang="et-EE" baseline="0" dirty="0"/>
              <a:t> kaaliumi defitsiidi</a:t>
            </a:r>
            <a:r>
              <a:rPr dirty="0"/>
              <a:t>. </a:t>
            </a:r>
            <a:r>
              <a:rPr lang="et-EE" dirty="0"/>
              <a:t>Peale</a:t>
            </a:r>
            <a:r>
              <a:rPr lang="et-EE" baseline="0" dirty="0"/>
              <a:t> selle</a:t>
            </a:r>
            <a:r>
              <a:rPr dirty="0"/>
              <a:t>, </a:t>
            </a:r>
            <a:r>
              <a:rPr lang="et-EE" dirty="0"/>
              <a:t>seda</a:t>
            </a:r>
            <a:r>
              <a:rPr lang="et-EE" baseline="0" dirty="0"/>
              <a:t> makroelementi kulub organismis kiiresti</a:t>
            </a:r>
            <a:r>
              <a:rPr dirty="0"/>
              <a:t>. </a:t>
            </a:r>
            <a:r>
              <a:rPr lang="et-EE" dirty="0"/>
              <a:t>Eriti</a:t>
            </a:r>
            <a:r>
              <a:rPr lang="et-EE" baseline="0" dirty="0"/>
              <a:t> stressi tingimustes</a:t>
            </a:r>
            <a:r>
              <a:rPr dirty="0"/>
              <a:t>, </a:t>
            </a:r>
            <a:r>
              <a:rPr lang="et-EE" dirty="0"/>
              <a:t>füüsilise</a:t>
            </a:r>
            <a:r>
              <a:rPr lang="et-EE" baseline="0" dirty="0"/>
              <a:t> ja vaimse koormuse ajal</a:t>
            </a:r>
            <a:r>
              <a:rPr dirty="0"/>
              <a:t>. 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dirty="0" err="1"/>
              <a:t>PentoKan</a:t>
            </a:r>
            <a:r>
              <a:rPr dirty="0"/>
              <a:t> </a:t>
            </a:r>
            <a:r>
              <a:rPr lang="et-EE" dirty="0"/>
              <a:t>toetab</a:t>
            </a:r>
            <a:r>
              <a:rPr lang="et-EE" baseline="0" dirty="0"/>
              <a:t> pidevat kaaliumi kontsentratsiooni</a:t>
            </a:r>
            <a:r>
              <a:rPr dirty="0"/>
              <a:t> </a:t>
            </a:r>
            <a:r>
              <a:rPr lang="et-EE" dirty="0"/>
              <a:t>raku sees</a:t>
            </a:r>
            <a:r>
              <a:rPr dirty="0"/>
              <a:t>. </a:t>
            </a:r>
            <a:r>
              <a:rPr lang="et-EE" dirty="0"/>
              <a:t>See on raku terve funktsioneerimise alus ja organismi tervikuna.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2682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2" name="Shape 7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rPr lang="et-EE"/>
              <a:t>Coral Lutsern</a:t>
            </a:r>
            <a:r>
              <a:t>— </a:t>
            </a:r>
            <a:r>
              <a:rPr lang="et-EE" dirty="0"/>
              <a:t>toote</a:t>
            </a:r>
            <a:r>
              <a:rPr lang="et-EE" baseline="0" dirty="0"/>
              <a:t> koostises on Lutserni lehtede mahl ja taime pulber</a:t>
            </a:r>
            <a:r>
              <a:rPr dirty="0"/>
              <a:t>. </a:t>
            </a:r>
            <a:r>
              <a:rPr lang="et-EE" dirty="0"/>
              <a:t>Sisaldab</a:t>
            </a:r>
            <a:r>
              <a:rPr lang="et-EE" baseline="0" dirty="0"/>
              <a:t> organismile tähtsaid mineraale, vitamiine, kiudaineid, orgaanilisi happeid ja klorofülli</a:t>
            </a:r>
            <a:r>
              <a:rPr dirty="0"/>
              <a:t>. </a:t>
            </a:r>
            <a:r>
              <a:rPr lang="et-EE" dirty="0"/>
              <a:t>Pehmelt</a:t>
            </a:r>
            <a:r>
              <a:rPr lang="et-EE" baseline="0" dirty="0"/>
              <a:t> tõhustab neerude tööd</a:t>
            </a:r>
            <a:r>
              <a:rPr dirty="0"/>
              <a:t>, </a:t>
            </a:r>
            <a:r>
              <a:rPr lang="et-EE" dirty="0"/>
              <a:t>aitab</a:t>
            </a:r>
            <a:r>
              <a:rPr lang="et-EE" baseline="0" dirty="0"/>
              <a:t> kõrgenenud kolesterooli puhul ja loob soodsaid tingimusi soolestiku mikrofloora elutegevusele, soodustades organismi puhastumist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47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t>Coral Detox  и Coral Detox  Plus: системный подход к детоксикации</a:t>
            </a:r>
          </a:p>
        </p:txBody>
      </p:sp>
    </p:spTree>
    <p:extLst>
      <p:ext uri="{BB962C8B-B14F-4D97-AF65-F5344CB8AC3E}">
        <p14:creationId xmlns:p14="http://schemas.microsoft.com/office/powerpoint/2010/main" val="45817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Toksiinid</a:t>
            </a:r>
            <a:r>
              <a:rPr lang="et-EE" baseline="0" dirty="0"/>
              <a:t> oma olemuselt</a:t>
            </a:r>
            <a:r>
              <a:rPr dirty="0"/>
              <a:t> — </a:t>
            </a:r>
            <a:r>
              <a:rPr lang="et-EE" dirty="0"/>
              <a:t>on</a:t>
            </a:r>
            <a:r>
              <a:rPr lang="et-EE" baseline="0" dirty="0"/>
              <a:t> mürk</a:t>
            </a:r>
            <a:r>
              <a:rPr dirty="0"/>
              <a:t>,</a:t>
            </a:r>
            <a:r>
              <a:rPr lang="et-EE" dirty="0"/>
              <a:t>mis</a:t>
            </a:r>
            <a:r>
              <a:rPr lang="et-EE" baseline="0" dirty="0"/>
              <a:t> sattub väljastvõi tekkib organismi sees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Eksotoksiinid</a:t>
            </a:r>
            <a:r>
              <a:rPr dirty="0"/>
              <a:t> — </a:t>
            </a:r>
            <a:r>
              <a:rPr lang="et-EE" dirty="0"/>
              <a:t>on</a:t>
            </a:r>
            <a:r>
              <a:rPr lang="et-EE" baseline="0" dirty="0"/>
              <a:t> keemilise või loodusliku päritoluga kahjulikud ained</a:t>
            </a:r>
            <a:r>
              <a:rPr dirty="0"/>
              <a:t>.</a:t>
            </a:r>
            <a:r>
              <a:rPr lang="et-EE" baseline="0" dirty="0"/>
              <a:t> Nad sattuvad organismi väliskeskkonnast:</a:t>
            </a:r>
            <a:r>
              <a:rPr dirty="0"/>
              <a:t> </a:t>
            </a:r>
            <a:r>
              <a:rPr lang="et-EE" dirty="0"/>
              <a:t>saastatud</a:t>
            </a:r>
            <a:r>
              <a:rPr lang="et-EE" baseline="0" dirty="0"/>
              <a:t> õhuga</a:t>
            </a:r>
            <a:r>
              <a:rPr dirty="0"/>
              <a:t>, </a:t>
            </a:r>
            <a:r>
              <a:rPr lang="et-EE" dirty="0"/>
              <a:t>puudulikult</a:t>
            </a:r>
            <a:r>
              <a:rPr lang="et-EE" baseline="0" dirty="0"/>
              <a:t> puhastatud joogiveega</a:t>
            </a:r>
            <a:r>
              <a:rPr dirty="0"/>
              <a:t>, </a:t>
            </a:r>
            <a:r>
              <a:rPr lang="et-EE" dirty="0"/>
              <a:t>kahjulikku</a:t>
            </a:r>
            <a:r>
              <a:rPr lang="et-EE" baseline="0" dirty="0"/>
              <a:t> toiduga</a:t>
            </a:r>
            <a:r>
              <a:rPr dirty="0"/>
              <a:t>, </a:t>
            </a:r>
            <a:r>
              <a:rPr lang="et-EE" dirty="0"/>
              <a:t>alkoholiga</a:t>
            </a:r>
            <a:r>
              <a:rPr dirty="0"/>
              <a:t>,</a:t>
            </a:r>
            <a:r>
              <a:rPr lang="et-EE" baseline="0" dirty="0"/>
              <a:t> tubakasuitsuga jne.</a:t>
            </a:r>
            <a:endParaRPr dirty="0"/>
          </a:p>
          <a:p>
            <a:pPr defTabSz="914400">
              <a:defRPr sz="1200"/>
            </a:pPr>
            <a:r>
              <a:rPr lang="et-EE" dirty="0"/>
              <a:t>Eksotoksiinide organismi sattumise</a:t>
            </a:r>
            <a:r>
              <a:rPr lang="et-EE" baseline="0" dirty="0"/>
              <a:t> e</a:t>
            </a:r>
            <a:r>
              <a:rPr lang="et-EE" dirty="0"/>
              <a:t>namlevinud</a:t>
            </a:r>
            <a:r>
              <a:rPr lang="et-EE" baseline="0" dirty="0"/>
              <a:t> põhjused ja viisid:</a:t>
            </a:r>
            <a:endParaRPr dirty="0"/>
          </a:p>
          <a:p>
            <a:pPr defTabSz="914400">
              <a:defRPr sz="1200"/>
            </a:pPr>
            <a:r>
              <a:rPr dirty="0"/>
              <a:t>-</a:t>
            </a:r>
            <a:r>
              <a:rPr lang="et-EE" baseline="0" dirty="0"/>
              <a:t> toidumürgistused</a:t>
            </a:r>
            <a:r>
              <a:rPr dirty="0"/>
              <a:t> (</a:t>
            </a:r>
            <a:r>
              <a:rPr lang="et-EE" dirty="0"/>
              <a:t>mikroobide</a:t>
            </a:r>
            <a:r>
              <a:rPr lang="et-EE" baseline="0" dirty="0"/>
              <a:t> toksiinid</a:t>
            </a:r>
            <a:r>
              <a:rPr dirty="0"/>
              <a:t>, </a:t>
            </a:r>
            <a:r>
              <a:rPr lang="et-EE" dirty="0"/>
              <a:t>nitraadid</a:t>
            </a:r>
            <a:r>
              <a:rPr dirty="0"/>
              <a:t>, </a:t>
            </a:r>
            <a:r>
              <a:rPr lang="et-EE" dirty="0"/>
              <a:t>nitritid</a:t>
            </a:r>
            <a:r>
              <a:rPr dirty="0"/>
              <a:t>, </a:t>
            </a:r>
            <a:r>
              <a:rPr lang="et-EE" dirty="0"/>
              <a:t>raskemetallid</a:t>
            </a:r>
            <a:r>
              <a:rPr dirty="0"/>
              <a:t> </a:t>
            </a:r>
            <a:r>
              <a:rPr lang="et-EE" dirty="0"/>
              <a:t>jne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õhu</a:t>
            </a:r>
            <a:r>
              <a:rPr lang="et-EE" baseline="0" dirty="0"/>
              <a:t> sissehingamine</a:t>
            </a:r>
            <a:r>
              <a:rPr dirty="0"/>
              <a:t>, </a:t>
            </a:r>
            <a:r>
              <a:rPr lang="et-EE" dirty="0"/>
              <a:t>mis</a:t>
            </a:r>
            <a:r>
              <a:rPr lang="et-EE" baseline="0" dirty="0"/>
              <a:t> on täis kahjulikke aineid</a:t>
            </a:r>
            <a:r>
              <a:rPr dirty="0"/>
              <a:t> (</a:t>
            </a:r>
            <a:r>
              <a:rPr lang="et-EE" dirty="0"/>
              <a:t>näiteks</a:t>
            </a:r>
            <a:r>
              <a:rPr dirty="0"/>
              <a:t>, </a:t>
            </a:r>
            <a:r>
              <a:rPr lang="et-EE" dirty="0"/>
              <a:t>suurlinnades</a:t>
            </a:r>
            <a:r>
              <a:rPr dirty="0"/>
              <a:t>, </a:t>
            </a:r>
            <a:r>
              <a:rPr lang="et-EE" dirty="0"/>
              <a:t>kahjulikkus</a:t>
            </a:r>
            <a:r>
              <a:rPr lang="et-EE" baseline="0" dirty="0"/>
              <a:t> tootmises</a:t>
            </a:r>
            <a:r>
              <a:rPr dirty="0"/>
              <a:t>,</a:t>
            </a:r>
            <a:r>
              <a:rPr lang="et-EE" baseline="0" dirty="0"/>
              <a:t> ökoloogiliselt</a:t>
            </a:r>
            <a:r>
              <a:rPr dirty="0"/>
              <a:t> </a:t>
            </a:r>
            <a:r>
              <a:rPr lang="et-EE" dirty="0"/>
              <a:t>kehvades</a:t>
            </a:r>
            <a:r>
              <a:rPr lang="et-EE" baseline="0" dirty="0"/>
              <a:t> piirkondades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suurte</a:t>
            </a:r>
            <a:r>
              <a:rPr lang="et-EE" baseline="0" dirty="0"/>
              <a:t> alkoholi koguste tarbimine</a:t>
            </a:r>
            <a:r>
              <a:rPr dirty="0"/>
              <a:t>, </a:t>
            </a:r>
            <a:r>
              <a:rPr lang="et-EE" dirty="0"/>
              <a:t>ravimite</a:t>
            </a:r>
            <a:r>
              <a:rPr lang="et-EE" baseline="0" dirty="0"/>
              <a:t> intoksikatsioon</a:t>
            </a:r>
            <a:r>
              <a:rPr dirty="0"/>
              <a:t> (</a:t>
            </a:r>
            <a:r>
              <a:rPr lang="et-EE" dirty="0"/>
              <a:t>preparaatide</a:t>
            </a:r>
            <a:r>
              <a:rPr lang="et-EE" baseline="0" dirty="0"/>
              <a:t> manustamine</a:t>
            </a:r>
            <a:r>
              <a:rPr dirty="0"/>
              <a:t>, </a:t>
            </a:r>
            <a:r>
              <a:rPr lang="et-EE" dirty="0"/>
              <a:t>mis</a:t>
            </a:r>
            <a:r>
              <a:rPr lang="et-EE" baseline="0" dirty="0"/>
              <a:t> sisaldavad toksilisi aineid</a:t>
            </a:r>
            <a:r>
              <a:rPr dirty="0"/>
              <a:t> </a:t>
            </a:r>
            <a:r>
              <a:rPr lang="et-EE" dirty="0"/>
              <a:t>või</a:t>
            </a:r>
            <a:r>
              <a:rPr lang="et-EE" baseline="0" dirty="0"/>
              <a:t> ravimite manustamine suurtes doosides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olmekeemia jääkide sissehingamine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Endotoksiinid</a:t>
            </a:r>
            <a:r>
              <a:rPr dirty="0"/>
              <a:t> — </a:t>
            </a:r>
            <a:r>
              <a:rPr lang="et-EE" dirty="0"/>
              <a:t>kahjulikud</a:t>
            </a:r>
            <a:r>
              <a:rPr lang="et-EE" baseline="0" dirty="0"/>
              <a:t> ained</a:t>
            </a:r>
            <a:r>
              <a:rPr dirty="0"/>
              <a:t>, </a:t>
            </a:r>
            <a:r>
              <a:rPr lang="et-EE" dirty="0"/>
              <a:t>mis</a:t>
            </a:r>
            <a:r>
              <a:rPr lang="et-EE" baseline="0" dirty="0"/>
              <a:t> tekkivad organismis tema elutegevuse protsessis</a:t>
            </a:r>
            <a:r>
              <a:rPr dirty="0"/>
              <a:t>. </a:t>
            </a:r>
            <a:r>
              <a:rPr lang="et-EE" dirty="0"/>
              <a:t>Kusjuures,</a:t>
            </a:r>
            <a:r>
              <a:rPr lang="et-EE" baseline="0" dirty="0"/>
              <a:t> endotoksiinide tekke toimub pidevalt ja märkamatult</a:t>
            </a:r>
            <a:r>
              <a:rPr dirty="0"/>
              <a:t>: </a:t>
            </a:r>
            <a:r>
              <a:rPr lang="et-EE" dirty="0"/>
              <a:t>päev</a:t>
            </a:r>
            <a:r>
              <a:rPr lang="et-EE" baseline="0" dirty="0"/>
              <a:t> päevalt</a:t>
            </a:r>
            <a:r>
              <a:rPr dirty="0"/>
              <a:t>, </a:t>
            </a:r>
            <a:r>
              <a:rPr lang="et-EE" dirty="0"/>
              <a:t>iga</a:t>
            </a:r>
            <a:r>
              <a:rPr lang="et-EE" baseline="0" dirty="0"/>
              <a:t> minut</a:t>
            </a:r>
            <a:r>
              <a:rPr dirty="0"/>
              <a:t>, </a:t>
            </a:r>
            <a:r>
              <a:rPr lang="et-EE" dirty="0"/>
              <a:t>pausideta</a:t>
            </a:r>
            <a:r>
              <a:rPr lang="et-EE" baseline="0" dirty="0"/>
              <a:t> ja peatumata</a:t>
            </a:r>
            <a:r>
              <a:rPr dirty="0"/>
              <a:t>. </a:t>
            </a:r>
            <a:r>
              <a:rPr lang="et-EE" dirty="0"/>
              <a:t>See</a:t>
            </a:r>
            <a:r>
              <a:rPr lang="et-EE" baseline="0" dirty="0"/>
              <a:t> kõik viib selleni</a:t>
            </a:r>
            <a:r>
              <a:rPr dirty="0"/>
              <a:t>, </a:t>
            </a:r>
            <a:r>
              <a:rPr lang="et-EE" dirty="0"/>
              <a:t>et ajapikku endotoksiinid</a:t>
            </a:r>
            <a:r>
              <a:rPr lang="et-EE" baseline="0" dirty="0"/>
              <a:t> ei jõua väljuda organismist ning kuhjuvad selles</a:t>
            </a:r>
            <a:r>
              <a:rPr dirty="0"/>
              <a:t>. </a:t>
            </a:r>
            <a:r>
              <a:rPr lang="et-EE" dirty="0"/>
              <a:t>Tulemuseks</a:t>
            </a:r>
            <a:r>
              <a:rPr lang="et-EE" baseline="0" dirty="0"/>
              <a:t> arenevad tõsised haigused</a:t>
            </a:r>
            <a:r>
              <a:rPr dirty="0"/>
              <a:t>: </a:t>
            </a:r>
            <a:r>
              <a:rPr lang="et-EE" dirty="0"/>
              <a:t>neerukivid</a:t>
            </a:r>
            <a:r>
              <a:rPr dirty="0"/>
              <a:t>, </a:t>
            </a:r>
            <a:r>
              <a:rPr lang="et-EE" dirty="0"/>
              <a:t>hingamissüsteemi</a:t>
            </a:r>
            <a:r>
              <a:rPr lang="et-EE" baseline="0" dirty="0"/>
              <a:t> haigused</a:t>
            </a:r>
            <a:r>
              <a:rPr dirty="0"/>
              <a:t>, </a:t>
            </a:r>
            <a:r>
              <a:rPr lang="et-EE" dirty="0"/>
              <a:t>südame- ja veresoonkonna</a:t>
            </a:r>
            <a:r>
              <a:rPr dirty="0"/>
              <a:t>, </a:t>
            </a:r>
            <a:r>
              <a:rPr lang="et-EE" dirty="0"/>
              <a:t>autoimmuunsed</a:t>
            </a:r>
            <a:r>
              <a:rPr lang="et-EE" baseline="0" dirty="0"/>
              <a:t> haigused</a:t>
            </a:r>
            <a:r>
              <a:rPr dirty="0"/>
              <a:t>, </a:t>
            </a:r>
            <a:r>
              <a:rPr lang="et-EE" dirty="0"/>
              <a:t>rasvumine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Eriti</a:t>
            </a:r>
            <a:r>
              <a:rPr lang="et-EE" baseline="0" dirty="0"/>
              <a:t> palju endotoksiine tekkib</a:t>
            </a:r>
            <a:r>
              <a:rPr dirty="0"/>
              <a:t>: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Soolestiku töö häiretega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Düsbakterioosiga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Maksa</a:t>
            </a:r>
            <a:r>
              <a:rPr lang="et-EE" baseline="0" dirty="0"/>
              <a:t> haigustega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Ülemiste</a:t>
            </a:r>
            <a:r>
              <a:rPr lang="et-EE" baseline="0" dirty="0"/>
              <a:t> hingamisteede haigustega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paradontiidiga</a:t>
            </a:r>
            <a:r>
              <a:rPr dirty="0"/>
              <a:t>, </a:t>
            </a:r>
            <a:r>
              <a:rPr lang="et-EE" dirty="0"/>
              <a:t>paradontoosiga</a:t>
            </a:r>
            <a:r>
              <a:rPr dirty="0"/>
              <a:t>, </a:t>
            </a:r>
            <a:r>
              <a:rPr lang="et-EE" dirty="0"/>
              <a:t>gingviidiga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neeruhaigustega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allergiatega</a:t>
            </a:r>
            <a:r>
              <a:rPr dirty="0"/>
              <a:t>;</a:t>
            </a:r>
          </a:p>
          <a:p>
            <a:pPr defTabSz="914400">
              <a:defRPr sz="1200"/>
            </a:pPr>
            <a:r>
              <a:rPr dirty="0"/>
              <a:t>- </a:t>
            </a:r>
            <a:r>
              <a:rPr lang="et-EE" dirty="0"/>
              <a:t>stressiga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619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4" name="Shape 5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80% </a:t>
            </a:r>
            <a:r>
              <a:rPr lang="et-EE" dirty="0"/>
              <a:t>toksiine</a:t>
            </a:r>
            <a:r>
              <a:rPr lang="et-EE" baseline="0" dirty="0"/>
              <a:t> on vees lahustuvad</a:t>
            </a:r>
            <a:r>
              <a:rPr dirty="0"/>
              <a:t> (</a:t>
            </a:r>
            <a:r>
              <a:rPr lang="et-EE" dirty="0"/>
              <a:t>lahustuvad</a:t>
            </a:r>
            <a:r>
              <a:rPr lang="et-EE" baseline="0" dirty="0"/>
              <a:t> vees</a:t>
            </a:r>
            <a:r>
              <a:rPr dirty="0"/>
              <a:t>), а 20% – </a:t>
            </a:r>
            <a:r>
              <a:rPr lang="et-EE" dirty="0"/>
              <a:t>rasvlahustuvad</a:t>
            </a:r>
            <a:r>
              <a:rPr dirty="0"/>
              <a:t> (</a:t>
            </a:r>
            <a:r>
              <a:rPr lang="et-EE" dirty="0"/>
              <a:t>lahustuvad</a:t>
            </a:r>
            <a:r>
              <a:rPr lang="et-EE" baseline="0" dirty="0"/>
              <a:t> rasva olemasolul</a:t>
            </a:r>
            <a:r>
              <a:rPr dirty="0"/>
              <a:t>).</a:t>
            </a:r>
          </a:p>
          <a:p>
            <a:pPr defTabSz="914400">
              <a:defRPr sz="1200"/>
            </a:pPr>
            <a:r>
              <a:rPr lang="et-EE" dirty="0"/>
              <a:t>Vees lahustuvate toksiinide väljutamise protsessi ajal</a:t>
            </a:r>
            <a:r>
              <a:rPr dirty="0"/>
              <a:t> </a:t>
            </a:r>
            <a:r>
              <a:rPr lang="et-EE" dirty="0"/>
              <a:t>on</a:t>
            </a:r>
            <a:r>
              <a:rPr lang="et-EE" baseline="0" dirty="0"/>
              <a:t> kaasatud esmalt neerud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Rasvlahustuvaid</a:t>
            </a:r>
            <a:r>
              <a:rPr lang="et-EE" baseline="0" dirty="0"/>
              <a:t> toksiine väljutatakse organismist peamiselt maksa kaudu</a:t>
            </a:r>
            <a:r>
              <a:rPr dirty="0"/>
              <a:t> – </a:t>
            </a:r>
            <a:r>
              <a:rPr lang="et-EE" dirty="0"/>
              <a:t>elund</a:t>
            </a:r>
            <a:r>
              <a:rPr dirty="0"/>
              <a:t>, </a:t>
            </a:r>
            <a:r>
              <a:rPr lang="et-EE" dirty="0"/>
              <a:t>mis eritab sappi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65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1" name="Shape 5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Kui</a:t>
            </a:r>
            <a:r>
              <a:rPr lang="et-EE" baseline="0" dirty="0"/>
              <a:t> peamised eritusorganid</a:t>
            </a:r>
            <a:r>
              <a:rPr dirty="0"/>
              <a:t> (</a:t>
            </a:r>
            <a:r>
              <a:rPr lang="et-EE" dirty="0"/>
              <a:t>neerud</a:t>
            </a:r>
            <a:r>
              <a:rPr lang="et-EE" baseline="0" dirty="0"/>
              <a:t> ja maks</a:t>
            </a:r>
            <a:r>
              <a:rPr dirty="0"/>
              <a:t>) </a:t>
            </a:r>
            <a:r>
              <a:rPr lang="et-EE" dirty="0"/>
              <a:t>ei</a:t>
            </a:r>
            <a:r>
              <a:rPr lang="et-EE" baseline="0" dirty="0"/>
              <a:t> tule toime toksiinide väljutamisega</a:t>
            </a:r>
            <a:r>
              <a:rPr dirty="0"/>
              <a:t>, </a:t>
            </a:r>
            <a:r>
              <a:rPr lang="et-EE" dirty="0"/>
              <a:t>levivad nad kogu</a:t>
            </a:r>
            <a:r>
              <a:rPr lang="et-EE" baseline="0" dirty="0"/>
              <a:t> organismis ja mõjutavad negatiivselt</a:t>
            </a:r>
            <a:r>
              <a:rPr dirty="0"/>
              <a:t>: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kõrvadele</a:t>
            </a:r>
            <a:r>
              <a:rPr dirty="0"/>
              <a:t>, </a:t>
            </a:r>
            <a:r>
              <a:rPr lang="et-EE" dirty="0"/>
              <a:t>kurgule</a:t>
            </a:r>
            <a:r>
              <a:rPr dirty="0"/>
              <a:t>, </a:t>
            </a:r>
            <a:r>
              <a:rPr lang="et-EE" dirty="0"/>
              <a:t>ninale</a:t>
            </a:r>
            <a:r>
              <a:rPr dirty="0"/>
              <a:t>, </a:t>
            </a:r>
            <a:r>
              <a:rPr lang="et-EE" dirty="0"/>
              <a:t>trahheale</a:t>
            </a:r>
            <a:r>
              <a:rPr dirty="0"/>
              <a:t>, </a:t>
            </a:r>
            <a:r>
              <a:rPr lang="et-EE" dirty="0"/>
              <a:t>bronhidele</a:t>
            </a:r>
            <a:r>
              <a:rPr dirty="0"/>
              <a:t>, </a:t>
            </a:r>
            <a:r>
              <a:rPr lang="et-EE" dirty="0"/>
              <a:t>kopsudele</a:t>
            </a:r>
            <a:r>
              <a:rPr dirty="0"/>
              <a:t> (</a:t>
            </a:r>
            <a:r>
              <a:rPr lang="et-EE" dirty="0"/>
              <a:t>tulemus</a:t>
            </a:r>
            <a:r>
              <a:rPr dirty="0"/>
              <a:t> — </a:t>
            </a:r>
            <a:r>
              <a:rPr lang="et-EE" dirty="0"/>
              <a:t>nina-kurgu-kõrva</a:t>
            </a:r>
            <a:r>
              <a:rPr lang="et-EE" baseline="0" dirty="0"/>
              <a:t> haigused</a:t>
            </a:r>
            <a:r>
              <a:rPr dirty="0"/>
              <a:t>, </a:t>
            </a:r>
            <a:r>
              <a:rPr lang="et-EE" dirty="0"/>
              <a:t>astma</a:t>
            </a:r>
            <a:r>
              <a:rPr dirty="0"/>
              <a:t>, </a:t>
            </a:r>
            <a:r>
              <a:rPr lang="et-EE" dirty="0"/>
              <a:t>allergia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et-EE" dirty="0"/>
              <a:t>nahale</a:t>
            </a:r>
            <a:r>
              <a:rPr dirty="0"/>
              <a:t>, </a:t>
            </a:r>
            <a:r>
              <a:rPr lang="et-EE" dirty="0"/>
              <a:t>juustele</a:t>
            </a:r>
            <a:r>
              <a:rPr dirty="0"/>
              <a:t>, </a:t>
            </a:r>
            <a:r>
              <a:rPr lang="et-EE" dirty="0"/>
              <a:t>küüntele</a:t>
            </a:r>
            <a:r>
              <a:rPr dirty="0"/>
              <a:t> (</a:t>
            </a:r>
            <a:r>
              <a:rPr lang="et-EE" dirty="0"/>
              <a:t>tulemus</a:t>
            </a:r>
            <a:r>
              <a:rPr dirty="0"/>
              <a:t> – </a:t>
            </a:r>
            <a:r>
              <a:rPr lang="et-EE" dirty="0"/>
              <a:t>naha</a:t>
            </a:r>
            <a:r>
              <a:rPr lang="et-EE" baseline="0" dirty="0"/>
              <a:t> haigused</a:t>
            </a:r>
            <a:r>
              <a:rPr dirty="0"/>
              <a:t>, </a:t>
            </a:r>
            <a:r>
              <a:rPr lang="et-EE" dirty="0"/>
              <a:t>allergia</a:t>
            </a:r>
            <a:r>
              <a:rPr dirty="0"/>
              <a:t>, </a:t>
            </a:r>
            <a:r>
              <a:rPr lang="et-EE" dirty="0"/>
              <a:t>haprad</a:t>
            </a:r>
            <a:r>
              <a:rPr lang="et-EE" baseline="0" dirty="0"/>
              <a:t> murduvad juuksed ja küüned</a:t>
            </a:r>
            <a:r>
              <a:rPr dirty="0"/>
              <a:t>);</a:t>
            </a:r>
          </a:p>
          <a:p>
            <a:pPr defTabSz="914400">
              <a:defRPr sz="1200"/>
            </a:pPr>
            <a:r>
              <a:rPr lang="et-EE" dirty="0"/>
              <a:t>luud</a:t>
            </a:r>
            <a:r>
              <a:rPr dirty="0"/>
              <a:t>, </a:t>
            </a:r>
            <a:r>
              <a:rPr lang="et-EE" dirty="0"/>
              <a:t>lihased</a:t>
            </a:r>
            <a:r>
              <a:rPr dirty="0"/>
              <a:t>, </a:t>
            </a:r>
            <a:r>
              <a:rPr lang="et-EE" dirty="0"/>
              <a:t>sidemed</a:t>
            </a:r>
            <a:r>
              <a:rPr dirty="0"/>
              <a:t> (</a:t>
            </a:r>
            <a:r>
              <a:rPr lang="et-EE" dirty="0"/>
              <a:t>tulemus</a:t>
            </a:r>
            <a:r>
              <a:rPr dirty="0"/>
              <a:t> – </a:t>
            </a:r>
            <a:r>
              <a:rPr lang="et-EE" dirty="0"/>
              <a:t>soolade</a:t>
            </a:r>
            <a:r>
              <a:rPr lang="et-EE" baseline="0" dirty="0"/>
              <a:t> ladestumine</a:t>
            </a:r>
            <a:r>
              <a:rPr dirty="0"/>
              <a:t>, </a:t>
            </a:r>
            <a:r>
              <a:rPr lang="et-EE" dirty="0"/>
              <a:t>artriidid</a:t>
            </a:r>
            <a:r>
              <a:rPr dirty="0"/>
              <a:t>, </a:t>
            </a:r>
            <a:r>
              <a:rPr lang="et-EE" dirty="0"/>
              <a:t>artroosid</a:t>
            </a:r>
            <a:r>
              <a:rPr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5685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2" name="Shape 5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Miks</a:t>
            </a:r>
            <a:r>
              <a:rPr lang="et-EE" baseline="0" dirty="0"/>
              <a:t> nii toimub</a:t>
            </a:r>
            <a:r>
              <a:rPr dirty="0"/>
              <a:t>?</a:t>
            </a:r>
          </a:p>
          <a:p>
            <a:pPr defTabSz="914400">
              <a:defRPr sz="1200"/>
            </a:pPr>
            <a:r>
              <a:rPr lang="et-EE" dirty="0"/>
              <a:t>Esiteks</a:t>
            </a:r>
            <a:r>
              <a:rPr dirty="0"/>
              <a:t>, </a:t>
            </a:r>
            <a:r>
              <a:rPr lang="et-EE" dirty="0"/>
              <a:t>rasvlahustuvad</a:t>
            </a:r>
            <a:r>
              <a:rPr lang="et-EE" baseline="0" dirty="0"/>
              <a:t> toksiinid tekkivad tihti eritussüsteemi organite töö tõrgete tõttu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/>
              <a:t>— </a:t>
            </a:r>
            <a:r>
              <a:rPr lang="et-EE" dirty="0"/>
              <a:t>Maksa</a:t>
            </a:r>
            <a:r>
              <a:rPr lang="et-EE" baseline="0" dirty="0"/>
              <a:t> disfunktsioon häirib loomulikku rasvlahustuvate toksiinide väljutamist organismist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dirty="0"/>
              <a:t>— </a:t>
            </a:r>
            <a:r>
              <a:rPr lang="et-EE" dirty="0"/>
              <a:t>Neerude töö tõrked</a:t>
            </a:r>
            <a:r>
              <a:rPr lang="et-EE" baseline="0" dirty="0"/>
              <a:t> viivad selleni</a:t>
            </a:r>
            <a:r>
              <a:rPr dirty="0"/>
              <a:t>, </a:t>
            </a:r>
            <a:r>
              <a:rPr lang="et-EE" dirty="0"/>
              <a:t>et vees lahustuvad</a:t>
            </a:r>
            <a:r>
              <a:rPr lang="et-EE" baseline="0" dirty="0"/>
              <a:t> toksiinid kuhjuvad organismis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Teiseks</a:t>
            </a:r>
            <a:r>
              <a:rPr dirty="0"/>
              <a:t>, </a:t>
            </a:r>
            <a:r>
              <a:rPr lang="et-EE" dirty="0"/>
              <a:t>toksiinide tekkele organismis mõjuvad</a:t>
            </a:r>
            <a:r>
              <a:rPr lang="et-EE" baseline="0" dirty="0"/>
              <a:t> erinevad ökoloogilised faktorid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Kolmandaks</a:t>
            </a:r>
            <a:r>
              <a:rPr dirty="0"/>
              <a:t>, </a:t>
            </a:r>
            <a:r>
              <a:rPr lang="et-EE" dirty="0"/>
              <a:t>toksiinide kuhjumiseni võib viia</a:t>
            </a:r>
            <a:r>
              <a:rPr lang="et-EE" baseline="0" dirty="0"/>
              <a:t> puudulik joogivee tarbimine</a:t>
            </a:r>
            <a:r>
              <a:rPr dirty="0"/>
              <a:t>! </a:t>
            </a:r>
            <a:r>
              <a:rPr lang="et-EE" dirty="0"/>
              <a:t>Just regulaarne joogireziim</a:t>
            </a:r>
            <a:r>
              <a:rPr lang="et-EE" baseline="0" dirty="0"/>
              <a:t> loob tingimused toksiinide lahustamiseks ja väljutamiseks uriini ja higiga</a:t>
            </a:r>
            <a:r>
              <a:rPr dirty="0"/>
              <a:t>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Järeldus</a:t>
            </a:r>
            <a:r>
              <a:rPr dirty="0"/>
              <a:t>: </a:t>
            </a:r>
            <a:r>
              <a:rPr lang="et-EE" dirty="0"/>
              <a:t>me</a:t>
            </a:r>
            <a:r>
              <a:rPr lang="et-EE" baseline="0" dirty="0"/>
              <a:t> peame aitama organismi</a:t>
            </a:r>
            <a:r>
              <a:rPr dirty="0"/>
              <a:t> —</a:t>
            </a:r>
            <a:r>
              <a:rPr lang="et-EE" dirty="0"/>
              <a:t>looma optimaalsed tingimused</a:t>
            </a:r>
            <a:r>
              <a:rPr dirty="0"/>
              <a:t> </a:t>
            </a:r>
            <a:r>
              <a:rPr lang="et-EE" dirty="0"/>
              <a:t>maksimaalseks</a:t>
            </a:r>
            <a:r>
              <a:rPr lang="et-EE" baseline="0" dirty="0"/>
              <a:t> toksiinide väljutamiseks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800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4" name="Shape 6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Võib</a:t>
            </a:r>
            <a:r>
              <a:rPr lang="et-EE" baseline="0" dirty="0"/>
              <a:t> märkida organismi intoksikatsiooni 7 etappi</a:t>
            </a:r>
            <a:r>
              <a:rPr dirty="0"/>
              <a:t> </a:t>
            </a:r>
            <a:r>
              <a:rPr lang="et-EE" dirty="0"/>
              <a:t>(toksiinide</a:t>
            </a:r>
            <a:r>
              <a:rPr lang="et-EE" baseline="0" dirty="0"/>
              <a:t> kuhjumine</a:t>
            </a:r>
            <a:r>
              <a:rPr dirty="0"/>
              <a:t>):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Väliselt</a:t>
            </a:r>
            <a:r>
              <a:rPr lang="et-EE" baseline="0" dirty="0"/>
              <a:t> terve inimene võib tunda lihtsalt väsimust</a:t>
            </a:r>
            <a:r>
              <a:rPr dirty="0"/>
              <a:t>. </a:t>
            </a:r>
            <a:r>
              <a:rPr lang="et-EE" dirty="0"/>
              <a:t>See</a:t>
            </a:r>
            <a:r>
              <a:rPr lang="et-EE" baseline="0" dirty="0"/>
              <a:t> on alanud intoksikatsiooni esimene sümptom</a:t>
            </a:r>
            <a:r>
              <a:rPr dirty="0"/>
              <a:t> (</a:t>
            </a:r>
            <a:r>
              <a:rPr lang="et-EE" dirty="0"/>
              <a:t>unehäired</a:t>
            </a:r>
            <a:r>
              <a:rPr dirty="0"/>
              <a:t>, </a:t>
            </a:r>
            <a:r>
              <a:rPr lang="et-EE" dirty="0"/>
              <a:t>meeleolu</a:t>
            </a:r>
            <a:r>
              <a:rPr lang="et-EE" baseline="0" dirty="0"/>
              <a:t> kõikumised</a:t>
            </a:r>
            <a:r>
              <a:rPr dirty="0"/>
              <a:t>, </a:t>
            </a:r>
            <a:r>
              <a:rPr lang="et-EE" dirty="0"/>
              <a:t>peavalu</a:t>
            </a:r>
            <a:r>
              <a:rPr dirty="0"/>
              <a:t>, </a:t>
            </a:r>
            <a:r>
              <a:rPr lang="et-EE" dirty="0"/>
              <a:t>väsimus</a:t>
            </a:r>
            <a:r>
              <a:rPr dirty="0"/>
              <a:t>, </a:t>
            </a:r>
            <a:r>
              <a:rPr lang="et-EE" dirty="0"/>
              <a:t>ärrituvus</a:t>
            </a:r>
            <a:r>
              <a:rPr dirty="0"/>
              <a:t>).</a:t>
            </a:r>
          </a:p>
          <a:p>
            <a:pPr defTabSz="914400">
              <a:defRPr sz="1200"/>
            </a:pPr>
            <a:r>
              <a:rPr lang="et-EE" dirty="0"/>
              <a:t>Tekkib</a:t>
            </a:r>
            <a:r>
              <a:rPr lang="et-EE" baseline="0" dirty="0"/>
              <a:t> liigeste ja lihaste valu</a:t>
            </a:r>
            <a:r>
              <a:rPr dirty="0"/>
              <a:t>, </a:t>
            </a:r>
            <a:r>
              <a:rPr lang="et-EE" dirty="0"/>
              <a:t>mis ei taandu valuvaigistite abil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Köha</a:t>
            </a:r>
            <a:r>
              <a:rPr dirty="0"/>
              <a:t>, </a:t>
            </a:r>
            <a:r>
              <a:rPr lang="et-EE" dirty="0"/>
              <a:t>silmade</a:t>
            </a:r>
            <a:r>
              <a:rPr lang="et-EE" baseline="0" dirty="0"/>
              <a:t> vesistamine</a:t>
            </a:r>
            <a:r>
              <a:rPr dirty="0"/>
              <a:t>, </a:t>
            </a:r>
            <a:r>
              <a:rPr lang="et-EE" dirty="0"/>
              <a:t>krooniline</a:t>
            </a:r>
            <a:r>
              <a:rPr lang="et-EE" baseline="0" dirty="0"/>
              <a:t> nohu</a:t>
            </a:r>
            <a:r>
              <a:rPr dirty="0"/>
              <a:t>, </a:t>
            </a:r>
            <a:r>
              <a:rPr lang="et-EE" dirty="0"/>
              <a:t>nahalööbed</a:t>
            </a:r>
            <a:r>
              <a:rPr dirty="0"/>
              <a:t> (</a:t>
            </a:r>
            <a:r>
              <a:rPr lang="et-EE" dirty="0"/>
              <a:t>psoriaas</a:t>
            </a:r>
            <a:r>
              <a:rPr dirty="0"/>
              <a:t>, </a:t>
            </a:r>
            <a:r>
              <a:rPr lang="et-EE" dirty="0"/>
              <a:t>ekseem</a:t>
            </a:r>
            <a:r>
              <a:rPr dirty="0"/>
              <a:t>, </a:t>
            </a:r>
            <a:r>
              <a:rPr lang="et-EE" dirty="0"/>
              <a:t>nõgestõbi</a:t>
            </a:r>
            <a:r>
              <a:rPr dirty="0"/>
              <a:t>), </a:t>
            </a:r>
            <a:r>
              <a:rPr lang="et-EE" dirty="0"/>
              <a:t>naha</a:t>
            </a:r>
            <a:r>
              <a:rPr lang="et-EE" baseline="0" dirty="0"/>
              <a:t> kihelus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Tekkib</a:t>
            </a:r>
            <a:r>
              <a:rPr lang="et-EE" baseline="0" dirty="0"/>
              <a:t> neeru- ja sapikivi haigused</a:t>
            </a:r>
            <a:r>
              <a:rPr dirty="0"/>
              <a:t>, </a:t>
            </a:r>
            <a:r>
              <a:rPr lang="et-EE" dirty="0"/>
              <a:t>müoom</a:t>
            </a:r>
            <a:r>
              <a:rPr dirty="0"/>
              <a:t>, </a:t>
            </a:r>
            <a:r>
              <a:rPr lang="et-EE" dirty="0"/>
              <a:t>adenoom</a:t>
            </a:r>
            <a:r>
              <a:rPr dirty="0"/>
              <a:t>, </a:t>
            </a:r>
            <a:r>
              <a:rPr lang="et-EE" dirty="0"/>
              <a:t>tsüst</a:t>
            </a:r>
            <a:r>
              <a:rPr dirty="0"/>
              <a:t>, </a:t>
            </a:r>
            <a:r>
              <a:rPr lang="et-EE" dirty="0"/>
              <a:t>papiloom</a:t>
            </a:r>
            <a:r>
              <a:rPr dirty="0"/>
              <a:t>, </a:t>
            </a:r>
            <a:r>
              <a:rPr lang="et-EE" dirty="0"/>
              <a:t>polüübid</a:t>
            </a:r>
            <a:r>
              <a:rPr dirty="0"/>
              <a:t>, </a:t>
            </a:r>
            <a:r>
              <a:rPr lang="et-EE" dirty="0"/>
              <a:t>tromboflebiidid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Tekkivad</a:t>
            </a:r>
            <a:r>
              <a:rPr lang="et-EE" baseline="0" dirty="0"/>
              <a:t> haigused</a:t>
            </a:r>
            <a:r>
              <a:rPr dirty="0"/>
              <a:t>, </a:t>
            </a:r>
            <a:r>
              <a:rPr lang="et-EE" dirty="0"/>
              <a:t>mis seotud organite sidekoe haigustega</a:t>
            </a:r>
            <a:r>
              <a:rPr dirty="0"/>
              <a:t>. </a:t>
            </a:r>
            <a:r>
              <a:rPr lang="et-EE" dirty="0"/>
              <a:t>Näiteks</a:t>
            </a:r>
            <a:r>
              <a:rPr dirty="0"/>
              <a:t>, </a:t>
            </a:r>
            <a:r>
              <a:rPr lang="et-EE" dirty="0"/>
              <a:t>arterite, veenide ja lümfide haigused.</a:t>
            </a:r>
            <a:endParaRPr dirty="0"/>
          </a:p>
          <a:p>
            <a:pPr defTabSz="914400">
              <a:defRPr sz="1200"/>
            </a:pPr>
            <a:r>
              <a:rPr lang="et-EE" dirty="0"/>
              <a:t>Tekkivad</a:t>
            </a:r>
            <a:r>
              <a:rPr lang="et-EE" baseline="0" dirty="0"/>
              <a:t> häired kesk- ja perifeeria närvisüsteemis</a:t>
            </a:r>
            <a:r>
              <a:rPr dirty="0"/>
              <a:t>. </a:t>
            </a:r>
            <a:r>
              <a:rPr lang="et-EE" dirty="0"/>
              <a:t>Sellisel</a:t>
            </a:r>
            <a:r>
              <a:rPr lang="et-EE" baseline="0" dirty="0"/>
              <a:t> juhul on täheldatud halvatused</a:t>
            </a:r>
            <a:r>
              <a:rPr dirty="0"/>
              <a:t>, </a:t>
            </a:r>
            <a:r>
              <a:rPr lang="et-EE" dirty="0"/>
              <a:t>multiskleroos</a:t>
            </a:r>
            <a:r>
              <a:rPr dirty="0"/>
              <a:t>, </a:t>
            </a:r>
            <a:r>
              <a:rPr lang="et-EE" dirty="0"/>
              <a:t>Behterevi</a:t>
            </a:r>
            <a:r>
              <a:rPr lang="et-EE" baseline="0" dirty="0"/>
              <a:t> haigus</a:t>
            </a:r>
            <a:r>
              <a:rPr dirty="0"/>
              <a:t>, </a:t>
            </a:r>
            <a:r>
              <a:rPr lang="et-EE" dirty="0"/>
              <a:t>parkinson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Finaalstaadium</a:t>
            </a:r>
            <a:r>
              <a:rPr lang="et-EE" baseline="0" dirty="0"/>
              <a:t>iga kaasnevad pöördumatud haigused</a:t>
            </a:r>
            <a:r>
              <a:rPr dirty="0"/>
              <a:t>, </a:t>
            </a:r>
            <a:r>
              <a:rPr lang="et-EE" dirty="0"/>
              <a:t>mis seotud rakkude ning kudede hävinemisega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665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1" name="Shape 6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Toksiinid</a:t>
            </a:r>
            <a:r>
              <a:rPr dirty="0"/>
              <a:t> — </a:t>
            </a:r>
            <a:r>
              <a:rPr lang="et-EE" dirty="0"/>
              <a:t>kaasaja reaalsus</a:t>
            </a:r>
            <a:r>
              <a:rPr dirty="0"/>
              <a:t>.</a:t>
            </a:r>
            <a:r>
              <a:rPr lang="et-EE" dirty="0"/>
              <a:t> Täielikult kaitsta nende eest pole võimalik</a:t>
            </a:r>
            <a:r>
              <a:rPr dirty="0"/>
              <a:t>, </a:t>
            </a:r>
            <a:r>
              <a:rPr lang="et-EE" dirty="0"/>
              <a:t>kuid vähendada nende sattumist organismi – on meie võimuses</a:t>
            </a:r>
            <a:r>
              <a:rPr dirty="0"/>
              <a:t>. </a:t>
            </a:r>
            <a:r>
              <a:rPr lang="et-EE" dirty="0"/>
              <a:t>Õige</a:t>
            </a:r>
            <a:r>
              <a:rPr lang="et-EE" baseline="0" dirty="0"/>
              <a:t> toitumine</a:t>
            </a:r>
            <a:r>
              <a:rPr dirty="0"/>
              <a:t>, </a:t>
            </a:r>
            <a:r>
              <a:rPr lang="et-EE" dirty="0"/>
              <a:t>tervislikud</a:t>
            </a:r>
            <a:r>
              <a:rPr dirty="0"/>
              <a:t> </a:t>
            </a:r>
            <a:r>
              <a:rPr lang="et-EE" dirty="0"/>
              <a:t>harjumused</a:t>
            </a:r>
            <a:r>
              <a:rPr dirty="0"/>
              <a:t>, </a:t>
            </a:r>
            <a:r>
              <a:rPr lang="et-EE" dirty="0"/>
              <a:t>aktiivsus</a:t>
            </a:r>
            <a:r>
              <a:rPr lang="et-EE" baseline="0" dirty="0"/>
              <a:t> ja piisav joogireziim aitavad selles</a:t>
            </a:r>
            <a:r>
              <a:rPr dirty="0"/>
              <a:t>.</a:t>
            </a:r>
          </a:p>
          <a:p>
            <a:pPr defTabSz="914400">
              <a:defRPr sz="1200"/>
            </a:pPr>
            <a:r>
              <a:rPr lang="et-EE" dirty="0"/>
              <a:t>Kõige</a:t>
            </a:r>
            <a:r>
              <a:rPr lang="et-EE" baseline="0" dirty="0"/>
              <a:t> tähtsam</a:t>
            </a:r>
            <a:r>
              <a:rPr dirty="0"/>
              <a:t> — </a:t>
            </a:r>
            <a:r>
              <a:rPr lang="et-EE" dirty="0"/>
              <a:t>organismi</a:t>
            </a:r>
            <a:r>
              <a:rPr lang="et-EE" baseline="0" dirty="0"/>
              <a:t> on vaja aidata vabaneda</a:t>
            </a:r>
            <a:r>
              <a:rPr dirty="0"/>
              <a:t> </a:t>
            </a:r>
            <a:r>
              <a:rPr lang="et-EE" dirty="0"/>
              <a:t>valkude,</a:t>
            </a:r>
            <a:r>
              <a:rPr lang="et-EE" baseline="0" dirty="0"/>
              <a:t> rasvade ja süsivesikute (endotoksiinide) lõhustumise produktidest</a:t>
            </a:r>
            <a:r>
              <a:rPr dirty="0"/>
              <a:t>, </a:t>
            </a:r>
            <a:r>
              <a:rPr lang="et-EE" dirty="0"/>
              <a:t>aga</a:t>
            </a:r>
            <a:r>
              <a:rPr lang="et-EE" baseline="0" dirty="0"/>
              <a:t> ka eksotoksiinidest, mis on vältimatud kaasaegse elu tingimustes.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452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6" name="Shape 6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lang="et-EE" dirty="0"/>
              <a:t>Vladimir</a:t>
            </a:r>
            <a:r>
              <a:rPr lang="et-EE" baseline="0" dirty="0"/>
              <a:t> Podhomutnikov</a:t>
            </a:r>
            <a:r>
              <a:rPr dirty="0"/>
              <a:t>, </a:t>
            </a:r>
            <a:r>
              <a:rPr lang="et-EE" dirty="0"/>
              <a:t>meditsiini</a:t>
            </a:r>
            <a:r>
              <a:rPr lang="et-EE" baseline="0" dirty="0"/>
              <a:t> teaduste doktor</a:t>
            </a:r>
            <a:r>
              <a:rPr dirty="0"/>
              <a:t>, </a:t>
            </a:r>
            <a:r>
              <a:rPr lang="et-EE" dirty="0"/>
              <a:t>Venemaa</a:t>
            </a:r>
            <a:r>
              <a:rPr lang="et-EE" baseline="0" dirty="0"/>
              <a:t> teeneline arst</a:t>
            </a:r>
            <a:r>
              <a:rPr dirty="0"/>
              <a:t>, </a:t>
            </a:r>
            <a:r>
              <a:rPr lang="et-EE" dirty="0"/>
              <a:t>professor</a:t>
            </a:r>
            <a:r>
              <a:rPr lang="et-EE" baseline="0" dirty="0"/>
              <a:t> ja Olga Podhomutnikova</a:t>
            </a:r>
            <a:r>
              <a:rPr dirty="0"/>
              <a:t>, </a:t>
            </a:r>
            <a:r>
              <a:rPr lang="et-EE" dirty="0"/>
              <a:t>meditsiini teaduste</a:t>
            </a:r>
            <a:r>
              <a:rPr lang="et-EE" baseline="0" dirty="0"/>
              <a:t> kandidaat, dotsent</a:t>
            </a:r>
            <a:r>
              <a:rPr dirty="0"/>
              <a:t> —</a:t>
            </a:r>
          </a:p>
          <a:p>
            <a:pPr defTabSz="914400">
              <a:defRPr sz="1200"/>
            </a:pPr>
            <a:r>
              <a:rPr dirty="0"/>
              <a:t>Coral Club</a:t>
            </a:r>
            <a:r>
              <a:rPr lang="et-EE" dirty="0"/>
              <a:t>i Kuldmeistrid</a:t>
            </a:r>
            <a:r>
              <a:rPr dirty="0"/>
              <a:t> </a:t>
            </a:r>
            <a:r>
              <a:rPr lang="et-EE" dirty="0"/>
              <a:t>ja</a:t>
            </a:r>
            <a:r>
              <a:rPr lang="et-EE" baseline="0" dirty="0"/>
              <a:t> unikaalse programmi autorid organismi detoksikatsiooniks:</a:t>
            </a:r>
            <a:r>
              <a:rPr dirty="0"/>
              <a:t> Coral Detox  </a:t>
            </a:r>
            <a:r>
              <a:rPr lang="et-EE" dirty="0"/>
              <a:t>ja</a:t>
            </a:r>
            <a:r>
              <a:rPr dirty="0"/>
              <a:t> Coral Detox Plus.</a:t>
            </a:r>
          </a:p>
          <a:p>
            <a:pPr defTabSz="914400">
              <a:defRPr sz="1200"/>
            </a:pPr>
            <a:endParaRPr dirty="0"/>
          </a:p>
          <a:p>
            <a:pPr defTabSz="914400">
              <a:defRPr sz="1200"/>
            </a:pPr>
            <a:r>
              <a:rPr lang="et-EE" dirty="0"/>
              <a:t>Mõlema</a:t>
            </a:r>
            <a:r>
              <a:rPr lang="et-EE" baseline="0" dirty="0"/>
              <a:t> programmi eesmärk</a:t>
            </a:r>
            <a:r>
              <a:rPr dirty="0"/>
              <a:t> – </a:t>
            </a:r>
            <a:r>
              <a:rPr lang="et-EE" dirty="0"/>
              <a:t>aktiveerida</a:t>
            </a:r>
            <a:r>
              <a:rPr lang="et-EE" baseline="0" dirty="0"/>
              <a:t> kuhjunud vees ja rasvlahustuvate toksiinide väljutamist ning soodustada kadunud regulatoorsete mehhanismide taastutmist organismis.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706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4" name="Shape 6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r>
              <a:rPr dirty="0"/>
              <a:t>Coral Detox – </a:t>
            </a:r>
            <a:r>
              <a:rPr lang="et-EE" dirty="0"/>
              <a:t>põhikomplekt</a:t>
            </a:r>
            <a:r>
              <a:rPr dirty="0"/>
              <a:t>, </a:t>
            </a:r>
            <a:r>
              <a:rPr lang="et-EE" dirty="0"/>
              <a:t>mis on vees- ja rasvlahustuvate toksiinide väljutamise aktiveerimiseks organismis</a:t>
            </a:r>
            <a:r>
              <a:rPr lang="et-EE" baseline="0" dirty="0"/>
              <a:t> ja oma regulatoosete mehanismide normaalse töö taastamise tingimuste loomiseks.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32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74" name="Shape 2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" name="Shape 326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F26849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7" name="Shape 387"/>
          <p:cNvSpPr>
            <a:spLocks noGrp="1"/>
          </p:cNvSpPr>
          <p:nvPr>
            <p:ph type="body" sz="half" idx="13"/>
          </p:nvPr>
        </p:nvSpPr>
        <p:spPr>
          <a:xfrm>
            <a:off x="12463196" y="3208940"/>
            <a:ext cx="10708214" cy="795421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Shape 4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26" name="Shape 426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2194425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9" name="Shape 449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59" name="Shape 459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/>
        </p:nvSpPr>
        <p:spPr>
          <a:xfrm>
            <a:off x="-1" y="-3"/>
            <a:ext cx="24382354" cy="13714653"/>
          </a:xfrm>
          <a:prstGeom prst="rect">
            <a:avLst/>
          </a:prstGeom>
          <a:solidFill>
            <a:srgbClr val="E5DAD1"/>
          </a:solidFill>
          <a:ln w="12700">
            <a:miter lim="400000"/>
          </a:ln>
        </p:spPr>
        <p:txBody>
          <a:bodyPr lIns="85718" tIns="85718" rIns="85718" bIns="85718"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defRPr sz="8200" spc="0"/>
            </a:lvl1pPr>
          </a:lstStyle>
          <a:p>
            <a:r>
              <a:t>Текст заголовка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7065906" cy="3793512"/>
          </a:xfrm>
          <a:prstGeom prst="rect">
            <a:avLst/>
          </a:prstGeom>
        </p:spPr>
        <p:txBody>
          <a:bodyPr anchor="t"/>
          <a:lstStyle>
            <a:lvl1pPr marL="424542" indent="-424542">
              <a:spcBef>
                <a:spcPts val="1800"/>
              </a:spcBef>
              <a:buClrTx/>
              <a:buSzPct val="100000"/>
              <a:buFont typeface="Arial"/>
              <a:buChar char="•"/>
              <a:defRPr spc="0"/>
            </a:lvl1pPr>
            <a:lvl2pPr>
              <a:spcBef>
                <a:spcPts val="1800"/>
              </a:spcBef>
              <a:buClrTx/>
              <a:buFont typeface="Arial"/>
              <a:defRPr spc="0"/>
            </a:lvl2pPr>
            <a:lvl3pPr>
              <a:spcBef>
                <a:spcPts val="1800"/>
              </a:spcBef>
              <a:buClrTx/>
              <a:buFont typeface="Arial"/>
              <a:defRPr spc="0"/>
            </a:lvl3pPr>
            <a:lvl4pPr>
              <a:spcBef>
                <a:spcPts val="1800"/>
              </a:spcBef>
              <a:buClrTx/>
              <a:buFont typeface="Arial"/>
              <a:defRPr spc="0"/>
            </a:lvl4pPr>
            <a:lvl5pPr>
              <a:spcBef>
                <a:spcPts val="1800"/>
              </a:spcBef>
              <a:buClrTx/>
              <a:buFont typeface="Arial"/>
              <a:defRPr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3"/>
          </p:nvPr>
        </p:nvSpPr>
        <p:spPr>
          <a:xfrm>
            <a:off x="16058925" y="7363575"/>
            <a:ext cx="7065901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72" name="Shape 4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1219047" y="3208944"/>
            <a:ext cx="21944256" cy="795421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quarter" idx="13"/>
          </p:nvPr>
        </p:nvSpPr>
        <p:spPr>
          <a:xfrm>
            <a:off x="1219034" y="7363575"/>
            <a:ext cx="10708232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219047" y="3208944"/>
            <a:ext cx="10708208" cy="7954210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12463196" y="7363575"/>
            <a:ext cx="10708214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219047" y="546750"/>
            <a:ext cx="21944256" cy="22896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1219047" y="3208944"/>
            <a:ext cx="10708208" cy="379351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half" idx="13"/>
          </p:nvPr>
        </p:nvSpPr>
        <p:spPr>
          <a:xfrm>
            <a:off x="1219047" y="7363575"/>
            <a:ext cx="21944256" cy="3793504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19047" y="546750"/>
            <a:ext cx="21944256" cy="1061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980293" y="12466451"/>
            <a:ext cx="494917" cy="492499"/>
          </a:xfrm>
          <a:prstGeom prst="rect">
            <a:avLst/>
          </a:prstGeom>
          <a:ln w="12700">
            <a:miter lim="400000"/>
          </a:ln>
        </p:spPr>
        <p:txBody>
          <a:bodyPr wrap="none" lIns="85718" tIns="85718" rIns="85718" bIns="85718" anchor="ctr">
            <a:spAutoFit/>
          </a:bodyPr>
          <a:lstStyle>
            <a:lvl1pPr algn="r"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</p:sldLayoutIdLst>
  <p:transition spd="med"/>
  <p:txStyles>
    <p:titleStyle>
      <a:lvl1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1714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709710" marR="0" indent="-601709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1382397" marR="0" indent="-842397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839996" marR="0" indent="-831996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2135999" marR="0" indent="-623999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75000"/>
        <a:buFont typeface="Wingdings"/>
        <a:buChar char="−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505592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937592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369593" marR="0" indent="-561594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45000"/>
        <a:buFont typeface="Wingdings"/>
        <a:buChar char="●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860800" marR="0" indent="-660400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318000" marR="0" indent="-660400" algn="l" defTabSz="1714500" rtl="0" latinLnBrk="0">
        <a:lnSpc>
          <a:spcPct val="90000"/>
        </a:lnSpc>
        <a:spcBef>
          <a:spcPts val="26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5200" b="0" i="0" u="none" strike="noStrike" cap="none" spc="-1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714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24384002" cy="1370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855" y="11786451"/>
            <a:ext cx="2906337" cy="511246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1689931" y="3667552"/>
            <a:ext cx="9993106" cy="528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lnSpc>
                <a:spcPct val="90000"/>
              </a:lnSpc>
              <a:defRPr sz="8400" b="1">
                <a:solidFill>
                  <a:srgbClr val="FFFFFF"/>
                </a:solidFill>
              </a:defRPr>
            </a:pPr>
            <a:r>
              <a:rPr dirty="0"/>
              <a:t>Coral Detox </a:t>
            </a:r>
          </a:p>
          <a:p>
            <a:pPr>
              <a:lnSpc>
                <a:spcPct val="90000"/>
              </a:lnSpc>
              <a:defRPr sz="8400" b="1">
                <a:solidFill>
                  <a:srgbClr val="FFFFFF"/>
                </a:solidFill>
              </a:defRPr>
            </a:pPr>
            <a:r>
              <a:rPr lang="et-EE" dirty="0"/>
              <a:t>ja</a:t>
            </a:r>
            <a:r>
              <a:rPr dirty="0"/>
              <a:t> Coral Detox Plus</a:t>
            </a:r>
          </a:p>
          <a:p>
            <a:pPr>
              <a:lnSpc>
                <a:spcPct val="90000"/>
              </a:lnSpc>
              <a:defRPr sz="11200" b="1">
                <a:solidFill>
                  <a:srgbClr val="FFFFFF"/>
                </a:solidFill>
              </a:defRPr>
            </a:pPr>
            <a:endParaRPr dirty="0"/>
          </a:p>
          <a:p>
            <a:pPr>
              <a:defRPr sz="4000" b="1" cap="all">
                <a:solidFill>
                  <a:srgbClr val="FFFFFF"/>
                </a:solidFill>
              </a:defRPr>
            </a:pPr>
            <a:r>
              <a:rPr lang="et-EE" dirty="0"/>
              <a:t>Loomuliku puhastumise</a:t>
            </a:r>
            <a:endParaRPr dirty="0"/>
          </a:p>
          <a:p>
            <a:pPr>
              <a:defRPr sz="4000" b="1" cap="all">
                <a:solidFill>
                  <a:srgbClr val="FFFFFF"/>
                </a:solidFill>
              </a:defRPr>
            </a:pPr>
            <a:r>
              <a:rPr lang="et-EE" dirty="0"/>
              <a:t>aktiveerimine</a:t>
            </a:r>
            <a:r>
              <a:rPr dirty="0"/>
              <a:t> </a:t>
            </a:r>
          </a:p>
        </p:txBody>
      </p:sp>
      <p:grpSp>
        <p:nvGrpSpPr>
          <p:cNvPr id="495" name="Group 495"/>
          <p:cNvGrpSpPr/>
          <p:nvPr/>
        </p:nvGrpSpPr>
        <p:grpSpPr>
          <a:xfrm>
            <a:off x="12766709" y="2013712"/>
            <a:ext cx="9922141" cy="10120380"/>
            <a:chOff x="0" y="0"/>
            <a:chExt cx="9922139" cy="10120379"/>
          </a:xfrm>
        </p:grpSpPr>
        <p:pic>
          <p:nvPicPr>
            <p:cNvPr id="493" name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8201427" cy="820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7483" y="3375722"/>
              <a:ext cx="6744657" cy="6744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01688A-3923-45E4-BF06-8BED14C1D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60" y="3479562"/>
            <a:ext cx="8362323" cy="52822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9CCCC9-062D-43B9-B5C6-F3E1BBDBA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193" y="5296723"/>
            <a:ext cx="7504877" cy="7504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3568"/>
            <a:ext cx="24384005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1914439" y="1060441"/>
            <a:ext cx="9720596" cy="423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 defTabSz="914400">
              <a:defRPr sz="6600" b="1">
                <a:solidFill>
                  <a:srgbClr val="FFFFFF"/>
                </a:solidFill>
              </a:defRPr>
            </a:pPr>
            <a:r>
              <a:rPr lang="et-EE" dirty="0"/>
              <a:t>SÜSTEEMNE</a:t>
            </a:r>
            <a:r>
              <a:rPr dirty="0"/>
              <a:t>  </a:t>
            </a:r>
          </a:p>
          <a:p>
            <a:pPr defTabSz="914400">
              <a:defRPr sz="6600" b="1">
                <a:solidFill>
                  <a:srgbClr val="FFFFFF"/>
                </a:solidFill>
              </a:defRPr>
            </a:pPr>
            <a:r>
              <a:rPr lang="et-EE" dirty="0"/>
              <a:t>LÄHENEMINE</a:t>
            </a:r>
            <a:r>
              <a:rPr dirty="0"/>
              <a:t> </a:t>
            </a:r>
          </a:p>
          <a:p>
            <a:pPr defTabSz="914400">
              <a:defRPr sz="6600" b="1">
                <a:solidFill>
                  <a:srgbClr val="FFFFFF"/>
                </a:solidFill>
              </a:defRPr>
            </a:pPr>
            <a:r>
              <a:rPr lang="et-EE" dirty="0"/>
              <a:t>ORGANISMI </a:t>
            </a:r>
          </a:p>
          <a:p>
            <a:pPr defTabSz="914400">
              <a:defRPr sz="6600" b="1">
                <a:solidFill>
                  <a:srgbClr val="FFFFFF"/>
                </a:solidFill>
              </a:defRPr>
            </a:pPr>
            <a:r>
              <a:rPr lang="et-EE" dirty="0"/>
              <a:t>DETOKSIKATSIOONILE</a:t>
            </a:r>
            <a:endParaRPr dirty="0"/>
          </a:p>
        </p:txBody>
      </p:sp>
      <p:sp>
        <p:nvSpPr>
          <p:cNvPr id="630" name="Shape 630"/>
          <p:cNvSpPr/>
          <p:nvPr/>
        </p:nvSpPr>
        <p:spPr>
          <a:xfrm>
            <a:off x="1905324" y="4988271"/>
            <a:ext cx="9038081" cy="703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defTabSz="914400">
              <a:defRPr sz="3800" b="1" cap="all">
                <a:solidFill>
                  <a:srgbClr val="8EFFFC"/>
                </a:solidFill>
              </a:defRPr>
            </a:pPr>
            <a:r>
              <a:rPr dirty="0"/>
              <a:t>Coral Detox </a:t>
            </a:r>
          </a:p>
          <a:p>
            <a:pPr defTabSz="914400">
              <a:defRPr sz="3800" b="1" cap="all">
                <a:solidFill>
                  <a:srgbClr val="8EFFFC"/>
                </a:solidFill>
              </a:defRPr>
            </a:pPr>
            <a:r>
              <a:rPr dirty="0"/>
              <a:t>и Coral Detox Plus — </a:t>
            </a:r>
          </a:p>
          <a:p>
            <a:pPr defTabSz="914400">
              <a:defRPr sz="3800" b="1">
                <a:solidFill>
                  <a:srgbClr val="FFFFFF"/>
                </a:solidFill>
              </a:defRPr>
            </a:pPr>
            <a:r>
              <a:rPr lang="et-EE" dirty="0"/>
              <a:t>Komplektid vees- ja rasvlahustuvate toksiinide</a:t>
            </a:r>
            <a:r>
              <a:rPr dirty="0"/>
              <a:t>  </a:t>
            </a:r>
            <a:r>
              <a:rPr lang="et-EE" dirty="0"/>
              <a:t>väljutamise</a:t>
            </a:r>
            <a:r>
              <a:rPr dirty="0"/>
              <a:t> </a:t>
            </a:r>
            <a:endParaRPr lang="et-EE" dirty="0"/>
          </a:p>
          <a:p>
            <a:pPr defTabSz="914400">
              <a:defRPr sz="3800" b="1">
                <a:solidFill>
                  <a:srgbClr val="FFFFFF"/>
                </a:solidFill>
              </a:defRPr>
            </a:pPr>
            <a:r>
              <a:rPr lang="et-EE" dirty="0"/>
              <a:t>aktiveerimiseks</a:t>
            </a:r>
            <a:endParaRPr dirty="0"/>
          </a:p>
          <a:p>
            <a:pPr defTabSz="914400">
              <a:defRPr b="1">
                <a:solidFill>
                  <a:srgbClr val="FFFFFF"/>
                </a:solidFill>
              </a:defRPr>
            </a:pPr>
            <a:endParaRPr dirty="0"/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lang="et-EE" dirty="0"/>
              <a:t>Põhi- ja laiendatud komplekt</a:t>
            </a:r>
            <a:br>
              <a:rPr dirty="0"/>
            </a:br>
            <a:endParaRPr dirty="0"/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lang="et-EE" dirty="0"/>
              <a:t>Loomulikke detoksikatsiooni</a:t>
            </a:r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dirty="0"/>
              <a:t> </a:t>
            </a:r>
            <a:r>
              <a:rPr lang="et-EE" dirty="0"/>
              <a:t>mehanismide aktiveerimine</a:t>
            </a:r>
            <a:br>
              <a:rPr dirty="0"/>
            </a:br>
            <a:endParaRPr dirty="0"/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lang="et-EE" dirty="0"/>
              <a:t>Kontseptuaalne lähenemine</a:t>
            </a:r>
          </a:p>
          <a:p>
            <a:pPr marL="320841" indent="-320841" defTabSz="914400">
              <a:buClr>
                <a:srgbClr val="EA458F"/>
              </a:buClr>
              <a:buSzPct val="100000"/>
              <a:buChar char="•"/>
              <a:defRPr b="1">
                <a:solidFill>
                  <a:srgbClr val="FFFFFF"/>
                </a:solidFill>
              </a:defRPr>
            </a:pPr>
            <a:r>
              <a:rPr lang="et-EE" dirty="0"/>
              <a:t>tervisele</a:t>
            </a:r>
            <a:endParaRPr dirty="0"/>
          </a:p>
        </p:txBody>
      </p:sp>
      <p:grpSp>
        <p:nvGrpSpPr>
          <p:cNvPr id="635" name="Group 635"/>
          <p:cNvGrpSpPr/>
          <p:nvPr/>
        </p:nvGrpSpPr>
        <p:grpSpPr>
          <a:xfrm>
            <a:off x="8998027" y="-3455018"/>
            <a:ext cx="19423769" cy="19423769"/>
            <a:chOff x="-2" y="-2"/>
            <a:chExt cx="19423767" cy="19423767"/>
          </a:xfrm>
        </p:grpSpPr>
        <p:pic>
          <p:nvPicPr>
            <p:cNvPr id="631" name="image2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-3"/>
              <a:ext cx="19423769" cy="19423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34" name="Group 634"/>
            <p:cNvGrpSpPr/>
            <p:nvPr/>
          </p:nvGrpSpPr>
          <p:grpSpPr>
            <a:xfrm>
              <a:off x="4750810" y="5185090"/>
              <a:ext cx="9922145" cy="10120385"/>
              <a:chOff x="-1" y="0"/>
              <a:chExt cx="9922143" cy="10120383"/>
            </a:xfrm>
          </p:grpSpPr>
          <p:pic>
            <p:nvPicPr>
              <p:cNvPr id="632" name="image3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" y="-1"/>
                <a:ext cx="8201432" cy="82014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3" name="image4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484" y="3375724"/>
                <a:ext cx="6744659" cy="674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D178D8-77CE-4E67-99E7-AB76A07C8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011" y="3058153"/>
            <a:ext cx="8436097" cy="53496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A427D9-944E-4F13-BE5A-9116604E8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9" y="4896267"/>
            <a:ext cx="7804587" cy="808982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0" name="Group 640"/>
          <p:cNvGrpSpPr/>
          <p:nvPr/>
        </p:nvGrpSpPr>
        <p:grpSpPr>
          <a:xfrm>
            <a:off x="4597811" y="-6655398"/>
            <a:ext cx="24939138" cy="24939138"/>
            <a:chOff x="0" y="0"/>
            <a:chExt cx="24939136" cy="24939136"/>
          </a:xfrm>
        </p:grpSpPr>
        <p:pic>
          <p:nvPicPr>
            <p:cNvPr id="638" name="image2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4939137" cy="2493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9367" y="9100143"/>
              <a:ext cx="8659797" cy="8659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1" name="Shape 641"/>
          <p:cNvSpPr/>
          <p:nvPr/>
        </p:nvSpPr>
        <p:spPr>
          <a:xfrm>
            <a:off x="1914442" y="4337041"/>
            <a:ext cx="6599003" cy="1442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 defTabSz="914400">
              <a:defRPr sz="9000" b="1">
                <a:solidFill>
                  <a:srgbClr val="FFFFFF"/>
                </a:solidFill>
              </a:defRPr>
            </a:lvl1pPr>
          </a:lstStyle>
          <a:p>
            <a:r>
              <a:t>Coral Detox</a:t>
            </a:r>
          </a:p>
        </p:txBody>
      </p:sp>
      <p:sp>
        <p:nvSpPr>
          <p:cNvPr id="642" name="Shape 642"/>
          <p:cNvSpPr/>
          <p:nvPr/>
        </p:nvSpPr>
        <p:spPr>
          <a:xfrm>
            <a:off x="1905324" y="6409440"/>
            <a:ext cx="9038081" cy="192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lang="et-EE" dirty="0"/>
              <a:t>Vees- ja rasvlahustuvate toksiinide väljutamise aktiveerimine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D37776-927C-4E3D-AFB9-26E27A4E7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256" y="2361784"/>
            <a:ext cx="8825721" cy="882572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imag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Shape 647"/>
          <p:cNvSpPr/>
          <p:nvPr/>
        </p:nvSpPr>
        <p:spPr>
          <a:xfrm>
            <a:off x="1914442" y="1060443"/>
            <a:ext cx="6254131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t>Coral Detox</a:t>
            </a:r>
          </a:p>
        </p:txBody>
      </p:sp>
      <p:sp>
        <p:nvSpPr>
          <p:cNvPr id="648" name="Shape 648"/>
          <p:cNvSpPr/>
          <p:nvPr/>
        </p:nvSpPr>
        <p:spPr>
          <a:xfrm>
            <a:off x="1905324" y="3513840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dirty="0"/>
              <a:t> </a:t>
            </a:r>
            <a:r>
              <a:rPr lang="et-EE" dirty="0">
                <a:solidFill>
                  <a:srgbClr val="9C1652"/>
                </a:solidFill>
              </a:rPr>
              <a:t>vees lahustuvate </a:t>
            </a:r>
            <a:r>
              <a:rPr dirty="0"/>
              <a:t> </a:t>
            </a:r>
            <a:r>
              <a:rPr lang="et-EE" dirty="0"/>
              <a:t>toksiinide</a:t>
            </a:r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väljutamiseks</a:t>
            </a:r>
            <a:endParaRPr dirty="0"/>
          </a:p>
        </p:txBody>
      </p:sp>
      <p:sp>
        <p:nvSpPr>
          <p:cNvPr id="649" name="Shape 649"/>
          <p:cNvSpPr/>
          <p:nvPr/>
        </p:nvSpPr>
        <p:spPr>
          <a:xfrm>
            <a:off x="13411525" y="3513840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/>
              <a:t> </a:t>
            </a:r>
            <a:r>
              <a:rPr lang="et-EE" dirty="0">
                <a:solidFill>
                  <a:srgbClr val="E23579"/>
                </a:solidFill>
              </a:rPr>
              <a:t>rasvlahustuvate</a:t>
            </a:r>
            <a:r>
              <a:rPr dirty="0"/>
              <a:t> </a:t>
            </a:r>
            <a:r>
              <a:rPr lang="et-EE" dirty="0"/>
              <a:t>toksiinide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väljutamiseks</a:t>
            </a:r>
            <a:endParaRPr dirty="0"/>
          </a:p>
        </p:txBody>
      </p:sp>
      <p:pic>
        <p:nvPicPr>
          <p:cNvPr id="650" name="image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8" y="5611583"/>
            <a:ext cx="4467698" cy="56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age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9935" y="5955965"/>
            <a:ext cx="4374841" cy="56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image3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2470" y="4902941"/>
            <a:ext cx="5525577" cy="717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age2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716" y="6627226"/>
            <a:ext cx="2525378" cy="4756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Shape 658"/>
          <p:cNvSpPr/>
          <p:nvPr/>
        </p:nvSpPr>
        <p:spPr>
          <a:xfrm>
            <a:off x="1914441" y="1060443"/>
            <a:ext cx="5538714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t>Coral-Mine</a:t>
            </a:r>
          </a:p>
        </p:txBody>
      </p:sp>
      <p:sp>
        <p:nvSpPr>
          <p:cNvPr id="659" name="Shape 659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et-EE" dirty="0"/>
              <a:t>Vees lahustavate toksiinide</a:t>
            </a:r>
            <a:r>
              <a:rPr dirty="0"/>
              <a:t> </a:t>
            </a:r>
            <a:r>
              <a:rPr lang="et-EE" dirty="0"/>
              <a:t>väljutamiseks</a:t>
            </a:r>
            <a:endParaRPr dirty="0"/>
          </a:p>
        </p:txBody>
      </p:sp>
      <p:pic>
        <p:nvPicPr>
          <p:cNvPr id="660" name="image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745" y="2587818"/>
            <a:ext cx="6717425" cy="8540362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Shape 661"/>
          <p:cNvSpPr/>
          <p:nvPr/>
        </p:nvSpPr>
        <p:spPr>
          <a:xfrm>
            <a:off x="1905324" y="4885440"/>
            <a:ext cx="9038081" cy="392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Looduslik mineraalide kompositsioon</a:t>
            </a:r>
            <a:r>
              <a:rPr dirty="0"/>
              <a:t> </a:t>
            </a:r>
            <a:r>
              <a:rPr lang="et-EE" dirty="0"/>
              <a:t>relikt korallidest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Aitab väljutada vees lahustuvad toksiinid ja taastada eneseregulatsiooni organismis</a:t>
            </a:r>
            <a:r>
              <a:rPr dirty="0"/>
              <a:t>                       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Aitab kaasa aktiivsele pikaealisusele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Shape 666"/>
          <p:cNvSpPr/>
          <p:nvPr/>
        </p:nvSpPr>
        <p:spPr>
          <a:xfrm>
            <a:off x="1914442" y="1060443"/>
            <a:ext cx="2467088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t>H-500</a:t>
            </a:r>
          </a:p>
        </p:txBody>
      </p:sp>
      <p:sp>
        <p:nvSpPr>
          <p:cNvPr id="667" name="Shape 667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et-EE" dirty="0"/>
              <a:t>Vees lahustuvate toksiinide</a:t>
            </a:r>
            <a:r>
              <a:rPr dirty="0"/>
              <a:t> </a:t>
            </a:r>
            <a:r>
              <a:rPr lang="et-EE" dirty="0"/>
              <a:t>väljutamiseks</a:t>
            </a:r>
            <a:endParaRPr dirty="0"/>
          </a:p>
        </p:txBody>
      </p:sp>
      <p:sp>
        <p:nvSpPr>
          <p:cNvPr id="668" name="Shape 668"/>
          <p:cNvSpPr/>
          <p:nvPr/>
        </p:nvSpPr>
        <p:spPr>
          <a:xfrm>
            <a:off x="1905324" y="4948940"/>
            <a:ext cx="9038081" cy="555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Võimas antioksüdant toksiinide neutraliseerimisele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Takistab vabade radikaalide hävitavat mõju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Suurendab organismi energeetilist potentsiaali rakuenergia tootmise stimuleerimise arvelt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Taastab jõu</a:t>
            </a:r>
            <a:r>
              <a:rPr dirty="0"/>
              <a:t>, </a:t>
            </a:r>
            <a:r>
              <a:rPr lang="et-EE" dirty="0"/>
              <a:t>reipuse ja vastupidavuse</a:t>
            </a:r>
            <a:r>
              <a:rPr dirty="0"/>
              <a:t>           </a:t>
            </a:r>
          </a:p>
        </p:txBody>
      </p:sp>
      <p:pic>
        <p:nvPicPr>
          <p:cNvPr id="669" name="image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3042" y="2999239"/>
            <a:ext cx="4097801" cy="7717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/>
          <p:nvPr/>
        </p:nvSpPr>
        <p:spPr>
          <a:xfrm>
            <a:off x="1914442" y="1060443"/>
            <a:ext cx="7246629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t>Coral Lecithin</a:t>
            </a:r>
          </a:p>
        </p:txBody>
      </p:sp>
      <p:sp>
        <p:nvSpPr>
          <p:cNvPr id="675" name="Shape 675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et-EE" dirty="0"/>
              <a:t>Rasvlahustuvate toksiinide väljutamiseks</a:t>
            </a:r>
            <a:endParaRPr dirty="0"/>
          </a:p>
        </p:txBody>
      </p:sp>
      <p:sp>
        <p:nvSpPr>
          <p:cNvPr id="676" name="Shape 676"/>
          <p:cNvSpPr/>
          <p:nvPr/>
        </p:nvSpPr>
        <p:spPr>
          <a:xfrm>
            <a:off x="1905324" y="4948940"/>
            <a:ext cx="9038081" cy="3743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Looduslikke fosfolipiidide allikas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sz="2000"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3397C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Kaitseb rakumembraane toksiinide poolt tekitatavate kahjustuste eest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3397C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Aitab neutraliseerida ja väljutada toksiine organismist</a:t>
            </a:r>
            <a:r>
              <a:rPr dirty="0"/>
              <a:t>.</a:t>
            </a:r>
          </a:p>
        </p:txBody>
      </p:sp>
      <p:pic>
        <p:nvPicPr>
          <p:cNvPr id="677" name="image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0549" y="2209768"/>
            <a:ext cx="7775209" cy="10094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/>
          <p:nvPr/>
        </p:nvSpPr>
        <p:spPr>
          <a:xfrm>
            <a:off x="1914442" y="1060443"/>
            <a:ext cx="5880870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t>Assimilator</a:t>
            </a:r>
          </a:p>
        </p:txBody>
      </p:sp>
      <p:sp>
        <p:nvSpPr>
          <p:cNvPr id="683" name="Shape 683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et-EE" dirty="0"/>
              <a:t>Rasvlahustuvate toksiinide</a:t>
            </a:r>
            <a:r>
              <a:rPr dirty="0"/>
              <a:t> </a:t>
            </a:r>
            <a:r>
              <a:rPr lang="et-EE" dirty="0"/>
              <a:t>väljutamiseks</a:t>
            </a:r>
            <a:endParaRPr dirty="0"/>
          </a:p>
        </p:txBody>
      </p:sp>
      <p:sp>
        <p:nvSpPr>
          <p:cNvPr id="684" name="Shape 684"/>
          <p:cNvSpPr/>
          <p:nvPr/>
        </p:nvSpPr>
        <p:spPr>
          <a:xfrm>
            <a:off x="1905324" y="4948940"/>
            <a:ext cx="9038081" cy="358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E5357B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Aitab kaasa kvaliteetsele toitainete lõhustumisele</a:t>
            </a:r>
            <a:r>
              <a:rPr dirty="0"/>
              <a:t> (</a:t>
            </a:r>
            <a:r>
              <a:rPr lang="et-EE" dirty="0"/>
              <a:t>valkude</a:t>
            </a:r>
            <a:r>
              <a:rPr dirty="0"/>
              <a:t>, </a:t>
            </a:r>
            <a:r>
              <a:rPr lang="et-EE" dirty="0"/>
              <a:t>rasvade ja süsivesikute</a:t>
            </a:r>
            <a:r>
              <a:rPr dirty="0"/>
              <a:t>), </a:t>
            </a:r>
            <a:r>
              <a:rPr lang="et-EE" dirty="0"/>
              <a:t>tänu millele normaliseerib ainevahetust ja aeglustab toksiinide tekket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sz="2000"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E3397C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Toetab tervet seedimist ja tugevat immuunsust</a:t>
            </a:r>
            <a:r>
              <a:rPr dirty="0"/>
              <a:t>.</a:t>
            </a:r>
          </a:p>
        </p:txBody>
      </p:sp>
      <p:pic>
        <p:nvPicPr>
          <p:cNvPr id="685" name="image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8097" y="2502835"/>
            <a:ext cx="6708716" cy="8710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765"/>
            <a:ext cx="24384000" cy="13708862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Shape 690"/>
          <p:cNvSpPr/>
          <p:nvPr/>
        </p:nvSpPr>
        <p:spPr>
          <a:xfrm>
            <a:off x="8832052" y="1060443"/>
            <a:ext cx="6719889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 algn="ctr"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t>CORAL DETOX  </a:t>
            </a:r>
          </a:p>
        </p:txBody>
      </p:sp>
      <p:sp>
        <p:nvSpPr>
          <p:cNvPr id="691" name="Shape 691"/>
          <p:cNvSpPr/>
          <p:nvPr/>
        </p:nvSpPr>
        <p:spPr>
          <a:xfrm>
            <a:off x="6055246" y="4054676"/>
            <a:ext cx="8054131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kaitse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happestressi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eest</a:t>
            </a:r>
            <a:endParaRPr dirty="0"/>
          </a:p>
        </p:txBody>
      </p:sp>
      <p:pic>
        <p:nvPicPr>
          <p:cNvPr id="692" name="image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909" y="3568600"/>
            <a:ext cx="2540003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71" y="7988200"/>
            <a:ext cx="2546482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age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0181" y="3568600"/>
            <a:ext cx="2540003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0181" y="7988200"/>
            <a:ext cx="2540003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Shape 696"/>
          <p:cNvSpPr/>
          <p:nvPr/>
        </p:nvSpPr>
        <p:spPr>
          <a:xfrm>
            <a:off x="6055246" y="8709227"/>
            <a:ext cx="8054131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seedimise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optimeerimine</a:t>
            </a:r>
            <a:endParaRPr dirty="0"/>
          </a:p>
        </p:txBody>
      </p:sp>
      <p:sp>
        <p:nvSpPr>
          <p:cNvPr id="697" name="Shape 697"/>
          <p:cNvSpPr/>
          <p:nvPr/>
        </p:nvSpPr>
        <p:spPr>
          <a:xfrm>
            <a:off x="16393047" y="4289626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töövõimekuse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tõstmine</a:t>
            </a:r>
            <a:endParaRPr dirty="0"/>
          </a:p>
        </p:txBody>
      </p:sp>
      <p:sp>
        <p:nvSpPr>
          <p:cNvPr id="698" name="Shape 698"/>
          <p:cNvSpPr/>
          <p:nvPr/>
        </p:nvSpPr>
        <p:spPr>
          <a:xfrm>
            <a:off x="16393047" y="8709227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aktiivne</a:t>
            </a:r>
            <a:endParaRPr dirty="0"/>
          </a:p>
          <a:p>
            <a:pPr>
              <a:defRPr b="1" cap="all">
                <a:solidFill>
                  <a:srgbClr val="FFFFFF"/>
                </a:solidFill>
              </a:defRPr>
            </a:pPr>
            <a:r>
              <a:rPr lang="et-EE" dirty="0"/>
              <a:t>pikaealisus</a:t>
            </a:r>
            <a:endParaRPr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image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1923238" y="1756062"/>
            <a:ext cx="4888373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6600" b="1">
                <a:solidFill>
                  <a:srgbClr val="E22F76"/>
                </a:solidFill>
              </a:defRPr>
            </a:lvl1pPr>
          </a:lstStyle>
          <a:p>
            <a:r>
              <a:t>Coral Detox</a:t>
            </a:r>
          </a:p>
        </p:txBody>
      </p:sp>
      <p:sp>
        <p:nvSpPr>
          <p:cNvPr id="702" name="Shape 702"/>
          <p:cNvSpPr/>
          <p:nvPr/>
        </p:nvSpPr>
        <p:spPr>
          <a:xfrm>
            <a:off x="1916963" y="5234111"/>
            <a:ext cx="3204389" cy="3620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b="1">
                <a:solidFill>
                  <a:srgbClr val="535353"/>
                </a:solidFill>
              </a:defRPr>
            </a:pPr>
            <a:r>
              <a:rPr lang="et-EE" dirty="0"/>
              <a:t>boonuspunktid</a:t>
            </a: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r>
              <a:rPr lang="et-EE" dirty="0"/>
              <a:t>klubihind</a:t>
            </a: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r>
              <a:rPr lang="et-EE" dirty="0"/>
              <a:t>jaehind</a:t>
            </a:r>
            <a:endParaRPr dirty="0"/>
          </a:p>
        </p:txBody>
      </p:sp>
      <p:sp>
        <p:nvSpPr>
          <p:cNvPr id="703" name="Shape 703"/>
          <p:cNvSpPr/>
          <p:nvPr/>
        </p:nvSpPr>
        <p:spPr>
          <a:xfrm>
            <a:off x="7234070" y="5045835"/>
            <a:ext cx="918705" cy="911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5200" b="1">
                <a:solidFill>
                  <a:srgbClr val="E22F76"/>
                </a:solidFill>
              </a:defRPr>
            </a:lvl1pPr>
          </a:lstStyle>
          <a:p>
            <a:r>
              <a:t>60</a:t>
            </a:r>
          </a:p>
        </p:txBody>
      </p:sp>
      <p:sp>
        <p:nvSpPr>
          <p:cNvPr id="704" name="Shape 704"/>
          <p:cNvSpPr/>
          <p:nvPr/>
        </p:nvSpPr>
        <p:spPr>
          <a:xfrm>
            <a:off x="7090436" y="7850899"/>
            <a:ext cx="3096988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dirty="0"/>
              <a:t>111,25 </a:t>
            </a:r>
            <a:r>
              <a:rPr lang="et-EE" dirty="0"/>
              <a:t>t</a:t>
            </a:r>
            <a:r>
              <a:rPr sz="3200" dirty="0"/>
              <a:t>.</a:t>
            </a:r>
            <a:r>
              <a:rPr lang="et-EE" sz="3200" dirty="0"/>
              <a:t>ü</a:t>
            </a:r>
            <a:r>
              <a:rPr sz="3200" dirty="0"/>
              <a:t>.</a:t>
            </a:r>
          </a:p>
        </p:txBody>
      </p:sp>
      <p:sp>
        <p:nvSpPr>
          <p:cNvPr id="705" name="Shape 705"/>
          <p:cNvSpPr/>
          <p:nvPr/>
        </p:nvSpPr>
        <p:spPr>
          <a:xfrm>
            <a:off x="7090436" y="6438415"/>
            <a:ext cx="1728023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dirty="0"/>
              <a:t>89</a:t>
            </a:r>
            <a:r>
              <a:rPr sz="3200" dirty="0"/>
              <a:t> </a:t>
            </a:r>
            <a:r>
              <a:rPr lang="et-EE" dirty="0"/>
              <a:t>t</a:t>
            </a:r>
            <a:r>
              <a:rPr sz="3200" dirty="0"/>
              <a:t>.</a:t>
            </a:r>
            <a:r>
              <a:rPr lang="et-EE" sz="3200" dirty="0"/>
              <a:t>ü</a:t>
            </a:r>
            <a:r>
              <a:rPr sz="3200" dirty="0"/>
              <a:t>.</a:t>
            </a:r>
          </a:p>
        </p:txBody>
      </p:sp>
      <p:sp>
        <p:nvSpPr>
          <p:cNvPr id="706" name="Shape 706"/>
          <p:cNvSpPr/>
          <p:nvPr/>
        </p:nvSpPr>
        <p:spPr>
          <a:xfrm>
            <a:off x="7144928" y="4965960"/>
            <a:ext cx="1071595" cy="1071595"/>
          </a:xfrm>
          <a:prstGeom prst="ellipse">
            <a:avLst/>
          </a:prstGeom>
          <a:ln w="25400">
            <a:solidFill>
              <a:srgbClr val="F989BF"/>
            </a:solidFill>
          </a:ln>
        </p:spPr>
        <p:txBody>
          <a:bodyPr lIns="85718" tIns="85718" rIns="85718" bIns="85718" anchor="ctr"/>
          <a:lstStyle/>
          <a:p>
            <a:endParaRPr/>
          </a:p>
        </p:txBody>
      </p:sp>
      <p:pic>
        <p:nvPicPr>
          <p:cNvPr id="707" name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980" y="2317743"/>
            <a:ext cx="8659795" cy="8659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8D29C-3015-4C4D-9E75-54B1ECAA4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539" y="2071841"/>
            <a:ext cx="9291214" cy="929121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Shape 710"/>
          <p:cNvSpPr/>
          <p:nvPr/>
        </p:nvSpPr>
        <p:spPr>
          <a:xfrm>
            <a:off x="1914441" y="3371842"/>
            <a:ext cx="7234127" cy="2750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 defTabSz="914400">
              <a:defRPr sz="9000" b="1">
                <a:solidFill>
                  <a:srgbClr val="FFFFFF"/>
                </a:solidFill>
              </a:defRPr>
            </a:pPr>
            <a:r>
              <a:t>Coral Detox </a:t>
            </a:r>
          </a:p>
          <a:p>
            <a:pPr defTabSz="914400">
              <a:defRPr sz="9000" b="1">
                <a:solidFill>
                  <a:srgbClr val="FFFFFF"/>
                </a:solidFill>
              </a:defRPr>
            </a:pPr>
            <a:r>
              <a:t>Plus</a:t>
            </a:r>
          </a:p>
        </p:txBody>
      </p:sp>
      <p:sp>
        <p:nvSpPr>
          <p:cNvPr id="711" name="Shape 711"/>
          <p:cNvSpPr/>
          <p:nvPr/>
        </p:nvSpPr>
        <p:spPr>
          <a:xfrm>
            <a:off x="1905324" y="7095241"/>
            <a:ext cx="9038081" cy="192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lang="et-EE" dirty="0"/>
              <a:t>Laiendatud versioon</a:t>
            </a:r>
            <a:r>
              <a:rPr dirty="0"/>
              <a:t> </a:t>
            </a:r>
          </a:p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dirty="0"/>
              <a:t>Coral Detox </a:t>
            </a:r>
            <a:endParaRPr lang="et-EE" dirty="0"/>
          </a:p>
          <a:p>
            <a:pPr defTabSz="914400">
              <a:defRPr sz="3800" b="1" cap="all">
                <a:solidFill>
                  <a:srgbClr val="FFFFFF"/>
                </a:solidFill>
              </a:defRPr>
            </a:pPr>
            <a:r>
              <a:rPr dirty="0"/>
              <a:t> </a:t>
            </a:r>
            <a:r>
              <a:rPr lang="et-EE" dirty="0"/>
              <a:t>maksimaalseks efektiks</a:t>
            </a:r>
            <a:endParaRPr dirty="0"/>
          </a:p>
        </p:txBody>
      </p:sp>
      <p:grpSp>
        <p:nvGrpSpPr>
          <p:cNvPr id="714" name="Group 714"/>
          <p:cNvGrpSpPr/>
          <p:nvPr/>
        </p:nvGrpSpPr>
        <p:grpSpPr>
          <a:xfrm>
            <a:off x="4572217" y="-6787748"/>
            <a:ext cx="24939138" cy="24939138"/>
            <a:chOff x="0" y="0"/>
            <a:chExt cx="24939136" cy="24939136"/>
          </a:xfrm>
        </p:grpSpPr>
        <p:pic>
          <p:nvPicPr>
            <p:cNvPr id="712" name="image2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4939137" cy="2493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3" name="image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1738" y="8232926"/>
              <a:ext cx="10560950" cy="10560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CEF69C-384C-40CD-8CB3-C3769719E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56" y="1709873"/>
            <a:ext cx="10560947" cy="10560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24297-51ED-48CA-A7C9-E2D5B9907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344" y="3302430"/>
            <a:ext cx="12008900" cy="758562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498"/>
          <p:cNvSpPr/>
          <p:nvPr/>
        </p:nvSpPr>
        <p:spPr>
          <a:xfrm>
            <a:off x="1914440" y="3575322"/>
            <a:ext cx="13685512" cy="4371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lang="et-EE" dirty="0"/>
              <a:t>inimene</a:t>
            </a:r>
            <a:r>
              <a:rPr dirty="0"/>
              <a:t> – </a:t>
            </a:r>
            <a:r>
              <a:rPr lang="et-EE" dirty="0"/>
              <a:t>on unikaalne</a:t>
            </a:r>
            <a:r>
              <a:rPr dirty="0"/>
              <a:t> </a:t>
            </a:r>
          </a:p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lang="et-EE" dirty="0"/>
              <a:t>Elav süsteem</a:t>
            </a:r>
            <a:r>
              <a:rPr dirty="0"/>
              <a:t>, </a:t>
            </a:r>
          </a:p>
          <a:p>
            <a:pPr>
              <a:lnSpc>
                <a:spcPct val="110000"/>
              </a:lnSpc>
              <a:defRPr sz="6200" b="1" cap="all">
                <a:solidFill>
                  <a:srgbClr val="535353"/>
                </a:solidFill>
              </a:defRPr>
            </a:pPr>
            <a:r>
              <a:rPr lang="et-EE" dirty="0"/>
              <a:t>Mida pidevalt mõjutavad</a:t>
            </a:r>
            <a:r>
              <a:rPr dirty="0"/>
              <a:t>  </a:t>
            </a:r>
            <a:r>
              <a:rPr lang="et-EE" dirty="0">
                <a:solidFill>
                  <a:srgbClr val="E23579"/>
                </a:solidFill>
              </a:rPr>
              <a:t>välis- ja</a:t>
            </a:r>
            <a:r>
              <a:rPr dirty="0">
                <a:solidFill>
                  <a:srgbClr val="E23579"/>
                </a:solidFill>
              </a:rPr>
              <a:t> </a:t>
            </a:r>
            <a:r>
              <a:rPr lang="et-EE" dirty="0">
                <a:solidFill>
                  <a:srgbClr val="E23579"/>
                </a:solidFill>
              </a:rPr>
              <a:t>sisefaktorid</a:t>
            </a:r>
            <a:r>
              <a:rPr dirty="0">
                <a:solidFill>
                  <a:srgbClr val="E23579"/>
                </a:solidFill>
              </a:rPr>
              <a:t> </a:t>
            </a:r>
          </a:p>
        </p:txBody>
      </p:sp>
      <p:grpSp>
        <p:nvGrpSpPr>
          <p:cNvPr id="501" name="Group 501"/>
          <p:cNvGrpSpPr/>
          <p:nvPr/>
        </p:nvGrpSpPr>
        <p:grpSpPr>
          <a:xfrm>
            <a:off x="15846530" y="1508452"/>
            <a:ext cx="3862492" cy="2329857"/>
            <a:chOff x="-1" y="-1"/>
            <a:chExt cx="3862490" cy="2329856"/>
          </a:xfrm>
        </p:grpSpPr>
        <p:sp>
          <p:nvSpPr>
            <p:cNvPr id="499" name="Shape 499"/>
            <p:cNvSpPr/>
            <p:nvPr/>
          </p:nvSpPr>
          <p:spPr>
            <a:xfrm>
              <a:off x="469752" y="863601"/>
              <a:ext cx="3392737" cy="66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>
              <a:lvl1pPr>
                <a:defRPr b="1" cap="all">
                  <a:solidFill>
                    <a:srgbClr val="E43078"/>
                  </a:solidFill>
                </a:defRPr>
              </a:lvl1pPr>
            </a:lstStyle>
            <a:p>
              <a:r>
                <a:rPr lang="et-EE" dirty="0"/>
                <a:t>toit</a:t>
              </a:r>
              <a:endParaRPr dirty="0"/>
            </a:p>
          </p:txBody>
        </p:sp>
        <p:sp>
          <p:nvSpPr>
            <p:cNvPr id="500" name="Shape 500"/>
            <p:cNvSpPr/>
            <p:nvPr/>
          </p:nvSpPr>
          <p:spPr>
            <a:xfrm>
              <a:off x="-1" y="-1"/>
              <a:ext cx="2329856" cy="2329856"/>
            </a:xfrm>
            <a:prstGeom prst="ellipse">
              <a:avLst/>
            </a:prstGeom>
            <a:noFill/>
            <a:ln w="50800" cap="flat">
              <a:solidFill>
                <a:srgbClr val="F981B5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04" name="Group 504"/>
          <p:cNvGrpSpPr/>
          <p:nvPr/>
        </p:nvGrpSpPr>
        <p:grpSpPr>
          <a:xfrm>
            <a:off x="18361857" y="1231128"/>
            <a:ext cx="4795189" cy="11253745"/>
            <a:chOff x="0" y="-1"/>
            <a:chExt cx="4795187" cy="11253743"/>
          </a:xfrm>
        </p:grpSpPr>
        <p:pic>
          <p:nvPicPr>
            <p:cNvPr id="502" name="image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2"/>
              <a:ext cx="3662292" cy="11253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Shape 503"/>
            <p:cNvSpPr/>
            <p:nvPr/>
          </p:nvSpPr>
          <p:spPr>
            <a:xfrm>
              <a:off x="1364887" y="1680433"/>
              <a:ext cx="3430301" cy="3430299"/>
            </a:xfrm>
            <a:prstGeom prst="ellipse">
              <a:avLst/>
            </a:prstGeom>
            <a:solidFill>
              <a:srgbClr val="EAEAEA"/>
            </a:solidFill>
            <a:ln w="762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05" name="Shape 505"/>
          <p:cNvSpPr/>
          <p:nvPr/>
        </p:nvSpPr>
        <p:spPr>
          <a:xfrm>
            <a:off x="18892890" y="3842789"/>
            <a:ext cx="5098007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E43078"/>
                </a:solidFill>
              </a:defRPr>
            </a:pPr>
            <a:r>
              <a:rPr lang="et-EE" dirty="0"/>
              <a:t>organismi</a:t>
            </a:r>
            <a:endParaRPr dirty="0"/>
          </a:p>
          <a:p>
            <a:pPr algn="ctr">
              <a:defRPr b="1" cap="all">
                <a:solidFill>
                  <a:srgbClr val="E43078"/>
                </a:solidFill>
              </a:defRPr>
            </a:pPr>
            <a:r>
              <a:rPr lang="et-EE" dirty="0"/>
              <a:t>elutegevus</a:t>
            </a:r>
            <a:endParaRPr dirty="0"/>
          </a:p>
        </p:txBody>
      </p:sp>
      <p:grpSp>
        <p:nvGrpSpPr>
          <p:cNvPr id="508" name="Group 508"/>
          <p:cNvGrpSpPr/>
          <p:nvPr/>
        </p:nvGrpSpPr>
        <p:grpSpPr>
          <a:xfrm>
            <a:off x="14129051" y="4565079"/>
            <a:ext cx="3621192" cy="2329857"/>
            <a:chOff x="-2" y="-1"/>
            <a:chExt cx="3621190" cy="2329856"/>
          </a:xfrm>
        </p:grpSpPr>
        <p:sp>
          <p:nvSpPr>
            <p:cNvPr id="506" name="Shape 506"/>
            <p:cNvSpPr/>
            <p:nvPr/>
          </p:nvSpPr>
          <p:spPr>
            <a:xfrm>
              <a:off x="228452" y="901701"/>
              <a:ext cx="3392736" cy="66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>
              <a:lvl1pPr>
                <a:defRPr b="1" cap="all">
                  <a:solidFill>
                    <a:srgbClr val="E43078"/>
                  </a:solidFill>
                </a:defRPr>
              </a:lvl1pPr>
            </a:lstStyle>
            <a:p>
              <a:r>
                <a:rPr lang="et-EE" dirty="0"/>
                <a:t>õhk</a:t>
              </a:r>
              <a:endParaRPr dirty="0"/>
            </a:p>
          </p:txBody>
        </p:sp>
        <p:sp>
          <p:nvSpPr>
            <p:cNvPr id="507" name="Shape 507"/>
            <p:cNvSpPr/>
            <p:nvPr/>
          </p:nvSpPr>
          <p:spPr>
            <a:xfrm>
              <a:off x="-2" y="-1"/>
              <a:ext cx="2329856" cy="2329856"/>
            </a:xfrm>
            <a:prstGeom prst="ellipse">
              <a:avLst/>
            </a:prstGeom>
            <a:noFill/>
            <a:ln w="50800" cap="flat">
              <a:solidFill>
                <a:srgbClr val="F981B5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11" name="Group 511"/>
          <p:cNvGrpSpPr/>
          <p:nvPr/>
        </p:nvGrpSpPr>
        <p:grpSpPr>
          <a:xfrm>
            <a:off x="15913006" y="8938263"/>
            <a:ext cx="3729539" cy="1962353"/>
            <a:chOff x="-2" y="-1"/>
            <a:chExt cx="3729538" cy="1962351"/>
          </a:xfrm>
        </p:grpSpPr>
        <p:sp>
          <p:nvSpPr>
            <p:cNvPr id="509" name="Shape 509"/>
            <p:cNvSpPr/>
            <p:nvPr/>
          </p:nvSpPr>
          <p:spPr>
            <a:xfrm>
              <a:off x="336799" y="692547"/>
              <a:ext cx="3392737" cy="665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>
              <a:lvl1pPr>
                <a:defRPr b="1" cap="all">
                  <a:solidFill>
                    <a:srgbClr val="E43078"/>
                  </a:solidFill>
                </a:defRPr>
              </a:lvl1pPr>
            </a:lstStyle>
            <a:p>
              <a:r>
                <a:rPr lang="et-EE" dirty="0"/>
                <a:t>vesi</a:t>
              </a:r>
              <a:endParaRPr dirty="0"/>
            </a:p>
          </p:txBody>
        </p:sp>
        <p:sp>
          <p:nvSpPr>
            <p:cNvPr id="510" name="Shape 510"/>
            <p:cNvSpPr/>
            <p:nvPr/>
          </p:nvSpPr>
          <p:spPr>
            <a:xfrm>
              <a:off x="-2" y="-1"/>
              <a:ext cx="1962349" cy="1962351"/>
            </a:xfrm>
            <a:prstGeom prst="ellipse">
              <a:avLst/>
            </a:prstGeom>
            <a:noFill/>
            <a:ln w="50800" cap="flat">
              <a:solidFill>
                <a:srgbClr val="F981B5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Shape 719"/>
          <p:cNvSpPr/>
          <p:nvPr/>
        </p:nvSpPr>
        <p:spPr>
          <a:xfrm>
            <a:off x="1914442" y="1060443"/>
            <a:ext cx="8722483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E0397A"/>
                </a:solidFill>
              </a:defRPr>
            </a:lvl1pPr>
          </a:lstStyle>
          <a:p>
            <a:r>
              <a:t>Coral Detox plus</a:t>
            </a:r>
          </a:p>
        </p:txBody>
      </p:sp>
      <p:sp>
        <p:nvSpPr>
          <p:cNvPr id="720" name="Shape 720"/>
          <p:cNvSpPr/>
          <p:nvPr/>
        </p:nvSpPr>
        <p:spPr>
          <a:xfrm>
            <a:off x="6705924" y="4072640"/>
            <a:ext cx="8054128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/>
              <a:t> </a:t>
            </a:r>
            <a:r>
              <a:rPr lang="et-EE" dirty="0">
                <a:solidFill>
                  <a:srgbClr val="DE3D7B"/>
                </a:solidFill>
              </a:rPr>
              <a:t>vees lahustuvate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Toksiinide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väljutamiseks</a:t>
            </a:r>
            <a:endParaRPr dirty="0"/>
          </a:p>
        </p:txBody>
      </p:sp>
      <p:sp>
        <p:nvSpPr>
          <p:cNvPr id="721" name="Shape 721"/>
          <p:cNvSpPr/>
          <p:nvPr/>
        </p:nvSpPr>
        <p:spPr>
          <a:xfrm>
            <a:off x="17678725" y="4072640"/>
            <a:ext cx="8054130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dirty="0"/>
              <a:t> </a:t>
            </a:r>
            <a:r>
              <a:rPr lang="et-EE" dirty="0">
                <a:solidFill>
                  <a:srgbClr val="E23579"/>
                </a:solidFill>
              </a:rPr>
              <a:t>rasvlahustuvate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Toksiinide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väljutamiseks</a:t>
            </a:r>
            <a:endParaRPr dirty="0"/>
          </a:p>
        </p:txBody>
      </p:sp>
      <p:pic>
        <p:nvPicPr>
          <p:cNvPr id="722" name="image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08" y="3294376"/>
            <a:ext cx="2314409" cy="2942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5" name="Group 725"/>
          <p:cNvGrpSpPr/>
          <p:nvPr/>
        </p:nvGrpSpPr>
        <p:grpSpPr>
          <a:xfrm>
            <a:off x="12412336" y="2906899"/>
            <a:ext cx="5016098" cy="3899335"/>
            <a:chOff x="0" y="0"/>
            <a:chExt cx="5016096" cy="3899334"/>
          </a:xfrm>
        </p:grpSpPr>
        <p:pic>
          <p:nvPicPr>
            <p:cNvPr id="723" name="image3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72388"/>
              <a:ext cx="2378018" cy="3087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4" name="image3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2573" y="-1"/>
              <a:ext cx="3003524" cy="3899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6" name="Shape 726"/>
          <p:cNvSpPr/>
          <p:nvPr/>
        </p:nvSpPr>
        <p:spPr>
          <a:xfrm flipV="1">
            <a:off x="11683999" y="2641285"/>
            <a:ext cx="4" cy="9652403"/>
          </a:xfrm>
          <a:prstGeom prst="line">
            <a:avLst/>
          </a:prstGeom>
          <a:ln w="38100">
            <a:solidFill>
              <a:srgbClr val="DE3D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1871316" y="7467486"/>
            <a:ext cx="21546851" cy="4"/>
          </a:xfrm>
          <a:prstGeom prst="line">
            <a:avLst/>
          </a:prstGeom>
          <a:ln w="38100">
            <a:solidFill>
              <a:srgbClr val="DE3D7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8" name="Shape 728"/>
          <p:cNvSpPr/>
          <p:nvPr/>
        </p:nvSpPr>
        <p:spPr>
          <a:xfrm>
            <a:off x="6705924" y="9294483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mikrofloora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toitmiseks</a:t>
            </a:r>
            <a:endParaRPr dirty="0"/>
          </a:p>
        </p:txBody>
      </p:sp>
      <p:sp>
        <p:nvSpPr>
          <p:cNvPr id="729" name="Shape 729"/>
          <p:cNvSpPr/>
          <p:nvPr/>
        </p:nvSpPr>
        <p:spPr>
          <a:xfrm>
            <a:off x="17678725" y="9294483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rakkude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terviseks</a:t>
            </a:r>
            <a:endParaRPr dirty="0"/>
          </a:p>
        </p:txBody>
      </p:sp>
      <p:grpSp>
        <p:nvGrpSpPr>
          <p:cNvPr id="732" name="Group 732"/>
          <p:cNvGrpSpPr/>
          <p:nvPr/>
        </p:nvGrpSpPr>
        <p:grpSpPr>
          <a:xfrm>
            <a:off x="12390456" y="7120080"/>
            <a:ext cx="5059850" cy="5919281"/>
            <a:chOff x="0" y="0"/>
            <a:chExt cx="5059848" cy="5919280"/>
          </a:xfrm>
        </p:grpSpPr>
        <p:pic>
          <p:nvPicPr>
            <p:cNvPr id="730" name="image3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3766882" cy="5919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image39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2966" y="-1"/>
              <a:ext cx="3766883" cy="5919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3" name="image2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071" y="8128741"/>
            <a:ext cx="3078206" cy="3996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age2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2846" y="3590303"/>
            <a:ext cx="1398648" cy="2634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Shape 739"/>
          <p:cNvSpPr/>
          <p:nvPr/>
        </p:nvSpPr>
        <p:spPr>
          <a:xfrm>
            <a:off x="1914442" y="1060443"/>
            <a:ext cx="4872411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t>PentoKan</a:t>
            </a:r>
          </a:p>
        </p:txBody>
      </p:sp>
      <p:sp>
        <p:nvSpPr>
          <p:cNvPr id="740" name="Shape 740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A81756"/>
                </a:solidFill>
              </a:defRPr>
            </a:pPr>
            <a:r>
              <a:rPr lang="et-EE" dirty="0"/>
              <a:t>Organismi rakkude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A81756"/>
                </a:solidFill>
              </a:defRPr>
            </a:pPr>
            <a:r>
              <a:rPr lang="et-EE" dirty="0"/>
              <a:t>terviseks</a:t>
            </a:r>
            <a:endParaRPr dirty="0"/>
          </a:p>
        </p:txBody>
      </p:sp>
      <p:sp>
        <p:nvSpPr>
          <p:cNvPr id="741" name="Shape 741"/>
          <p:cNvSpPr/>
          <p:nvPr/>
        </p:nvSpPr>
        <p:spPr>
          <a:xfrm>
            <a:off x="1905324" y="4885440"/>
            <a:ext cx="9038081" cy="540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Makroelemendi kaaliumi allikas</a:t>
            </a:r>
            <a:r>
              <a:rPr dirty="0"/>
              <a:t> – </a:t>
            </a:r>
            <a:r>
              <a:rPr lang="et-EE" dirty="0"/>
              <a:t>rakusisese metabolismi asendamatu osaleja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Aktiivne valem</a:t>
            </a:r>
            <a:r>
              <a:rPr dirty="0"/>
              <a:t> С </a:t>
            </a:r>
            <a:r>
              <a:rPr lang="et-EE" dirty="0"/>
              <a:t>vitamiiniga</a:t>
            </a:r>
            <a:r>
              <a:rPr dirty="0"/>
              <a:t> </a:t>
            </a:r>
            <a:r>
              <a:rPr lang="et-EE" dirty="0"/>
              <a:t>ja riboosiga</a:t>
            </a:r>
            <a:r>
              <a:rPr dirty="0"/>
              <a:t> </a:t>
            </a:r>
            <a:r>
              <a:rPr lang="et-EE" dirty="0"/>
              <a:t>kaaliumi tõhusaks toimetamiseks ja omasumiseks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03A89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Toetab energia vahetust ja organismi töövõimekust</a:t>
            </a:r>
            <a:r>
              <a:rPr dirty="0"/>
              <a:t>.</a:t>
            </a:r>
          </a:p>
        </p:txBody>
      </p:sp>
      <p:pic>
        <p:nvPicPr>
          <p:cNvPr id="742" name="image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021" y="-292426"/>
            <a:ext cx="8874408" cy="13945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image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Shape 747"/>
          <p:cNvSpPr/>
          <p:nvPr/>
        </p:nvSpPr>
        <p:spPr>
          <a:xfrm>
            <a:off x="1914441" y="1060443"/>
            <a:ext cx="7323982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t>Coral Alfalfa </a:t>
            </a:r>
          </a:p>
        </p:txBody>
      </p:sp>
      <p:sp>
        <p:nvSpPr>
          <p:cNvPr id="748" name="Shape 748"/>
          <p:cNvSpPr/>
          <p:nvPr/>
        </p:nvSpPr>
        <p:spPr>
          <a:xfrm>
            <a:off x="1905324" y="2599438"/>
            <a:ext cx="8054128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A81756"/>
                </a:solidFill>
              </a:defRPr>
            </a:lvl1pPr>
          </a:lstStyle>
          <a:p>
            <a:r>
              <a:rPr lang="et-EE" dirty="0"/>
              <a:t>Soolestiku mikrofloora</a:t>
            </a:r>
            <a:r>
              <a:rPr dirty="0"/>
              <a:t> </a:t>
            </a:r>
            <a:r>
              <a:rPr lang="et-EE" dirty="0"/>
              <a:t>toitmiseks</a:t>
            </a:r>
            <a:endParaRPr dirty="0"/>
          </a:p>
        </p:txBody>
      </p:sp>
      <p:sp>
        <p:nvSpPr>
          <p:cNvPr id="749" name="Shape 749"/>
          <p:cNvSpPr/>
          <p:nvPr/>
        </p:nvSpPr>
        <p:spPr>
          <a:xfrm>
            <a:off x="1905324" y="4885440"/>
            <a:ext cx="9038081" cy="392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marL="285838" indent="-285480" defTabSz="914400">
              <a:spcBef>
                <a:spcPts val="600"/>
              </a:spcBef>
              <a:buClr>
                <a:srgbClr val="F13B8D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Kiudaine allikas</a:t>
            </a:r>
            <a:r>
              <a:rPr dirty="0"/>
              <a:t>, </a:t>
            </a:r>
            <a:r>
              <a:rPr lang="et-EE" dirty="0"/>
              <a:t>mida on nii vähe kaasaegses toidusedelis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13B8D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Looduslikku päritolu vitamiinide ja mineraalide allikas</a:t>
            </a:r>
            <a:r>
              <a:rPr dirty="0"/>
              <a:t>.</a:t>
            </a:r>
          </a:p>
          <a:p>
            <a:pPr indent="356" defTabSz="914400">
              <a:spcBef>
                <a:spcPts val="600"/>
              </a:spcBef>
              <a:defRPr b="1" spc="-1">
                <a:solidFill>
                  <a:srgbClr val="535353"/>
                </a:solidFill>
              </a:defRPr>
            </a:pPr>
            <a:endParaRPr dirty="0"/>
          </a:p>
          <a:p>
            <a:pPr marL="285838" indent="-285480" defTabSz="914400">
              <a:spcBef>
                <a:spcPts val="600"/>
              </a:spcBef>
              <a:buClr>
                <a:srgbClr val="F13B8D"/>
              </a:buClr>
              <a:buSzPct val="150000"/>
              <a:buFont typeface="Arial"/>
              <a:buChar char="•"/>
              <a:defRPr b="1" spc="-1">
                <a:solidFill>
                  <a:srgbClr val="535353"/>
                </a:solidFill>
              </a:defRPr>
            </a:pPr>
            <a:r>
              <a:rPr lang="et-EE" dirty="0"/>
              <a:t>Soodustab organismi detoksikatsiooni</a:t>
            </a:r>
            <a:r>
              <a:rPr dirty="0"/>
              <a:t>.</a:t>
            </a:r>
          </a:p>
        </p:txBody>
      </p:sp>
      <p:pic>
        <p:nvPicPr>
          <p:cNvPr id="750" name="image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221" y="2528099"/>
            <a:ext cx="6521531" cy="8466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image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24384000" cy="13708862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Shape 755"/>
          <p:cNvSpPr/>
          <p:nvPr/>
        </p:nvSpPr>
        <p:spPr>
          <a:xfrm>
            <a:off x="7597877" y="1060443"/>
            <a:ext cx="9188241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 algn="ctr"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lvl1pPr>
          </a:lstStyle>
          <a:p>
            <a:r>
              <a:t>CORAL DETOX plus  </a:t>
            </a:r>
          </a:p>
        </p:txBody>
      </p:sp>
      <p:sp>
        <p:nvSpPr>
          <p:cNvPr id="756" name="Shape 756"/>
          <p:cNvSpPr/>
          <p:nvPr/>
        </p:nvSpPr>
        <p:spPr>
          <a:xfrm>
            <a:off x="1382611" y="5651715"/>
            <a:ext cx="8054128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kaitse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happestressi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eest</a:t>
            </a:r>
            <a:endParaRPr dirty="0"/>
          </a:p>
        </p:txBody>
      </p:sp>
      <p:pic>
        <p:nvPicPr>
          <p:cNvPr id="757" name="image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674" y="3168831"/>
            <a:ext cx="2286003" cy="228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image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083" y="3168831"/>
            <a:ext cx="2291834" cy="228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image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450" y="7873644"/>
            <a:ext cx="2286003" cy="228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1322" y="3168831"/>
            <a:ext cx="2286003" cy="2286003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hape 761"/>
          <p:cNvSpPr/>
          <p:nvPr/>
        </p:nvSpPr>
        <p:spPr>
          <a:xfrm>
            <a:off x="8164934" y="5886665"/>
            <a:ext cx="8054131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seedimise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optimeerimine</a:t>
            </a:r>
            <a:endParaRPr dirty="0"/>
          </a:p>
        </p:txBody>
      </p:sp>
      <p:sp>
        <p:nvSpPr>
          <p:cNvPr id="762" name="Shape 762"/>
          <p:cNvSpPr/>
          <p:nvPr/>
        </p:nvSpPr>
        <p:spPr>
          <a:xfrm>
            <a:off x="4117387" y="10381928"/>
            <a:ext cx="8054128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töövõimekuse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Tõstmine ja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Vastupidavus koormustele</a:t>
            </a:r>
            <a:endParaRPr dirty="0"/>
          </a:p>
        </p:txBody>
      </p:sp>
      <p:sp>
        <p:nvSpPr>
          <p:cNvPr id="763" name="Shape 763"/>
          <p:cNvSpPr/>
          <p:nvPr/>
        </p:nvSpPr>
        <p:spPr>
          <a:xfrm>
            <a:off x="14947261" y="5886665"/>
            <a:ext cx="8054130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aktiivne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pikaealisus</a:t>
            </a:r>
            <a:endParaRPr dirty="0"/>
          </a:p>
        </p:txBody>
      </p:sp>
      <p:pic>
        <p:nvPicPr>
          <p:cNvPr id="764" name="image4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8183" y="7873644"/>
            <a:ext cx="2286003" cy="2286003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Shape 765"/>
          <p:cNvSpPr/>
          <p:nvPr/>
        </p:nvSpPr>
        <p:spPr>
          <a:xfrm>
            <a:off x="12784118" y="10381928"/>
            <a:ext cx="8054131" cy="214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Vitamiinide </a:t>
            </a:r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ja mineraalide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r>
              <a:rPr lang="et-EE" dirty="0"/>
              <a:t>lisaallikas</a:t>
            </a:r>
            <a:endParaRPr dirty="0"/>
          </a:p>
          <a:p>
            <a:pPr algn="ctr">
              <a:defRPr b="1" cap="all">
                <a:solidFill>
                  <a:srgbClr val="FFFFFF"/>
                </a:solidFill>
              </a:defRPr>
            </a:pPr>
            <a:endParaRPr dirty="0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image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Shape 768"/>
          <p:cNvSpPr/>
          <p:nvPr/>
        </p:nvSpPr>
        <p:spPr>
          <a:xfrm>
            <a:off x="1923237" y="1756062"/>
            <a:ext cx="6891376" cy="1109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6600" b="1">
                <a:solidFill>
                  <a:srgbClr val="E22F76"/>
                </a:solidFill>
              </a:defRPr>
            </a:lvl1pPr>
          </a:lstStyle>
          <a:p>
            <a:r>
              <a:t>Coral Detox Plus</a:t>
            </a:r>
          </a:p>
        </p:txBody>
      </p:sp>
      <p:sp>
        <p:nvSpPr>
          <p:cNvPr id="769" name="Shape 769"/>
          <p:cNvSpPr/>
          <p:nvPr/>
        </p:nvSpPr>
        <p:spPr>
          <a:xfrm>
            <a:off x="1916963" y="5234111"/>
            <a:ext cx="3204389" cy="3620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b="1">
                <a:solidFill>
                  <a:srgbClr val="535353"/>
                </a:solidFill>
              </a:defRPr>
            </a:pPr>
            <a:r>
              <a:rPr lang="et-EE" dirty="0"/>
              <a:t>boonuspunktid</a:t>
            </a: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r>
              <a:rPr lang="et-EE" dirty="0"/>
              <a:t>klubihind</a:t>
            </a: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endParaRPr dirty="0"/>
          </a:p>
          <a:p>
            <a:pPr>
              <a:defRPr b="1">
                <a:solidFill>
                  <a:srgbClr val="535353"/>
                </a:solidFill>
              </a:defRPr>
            </a:pPr>
            <a:r>
              <a:rPr lang="et-EE" dirty="0"/>
              <a:t>jaehind</a:t>
            </a:r>
            <a:endParaRPr dirty="0"/>
          </a:p>
        </p:txBody>
      </p:sp>
      <p:sp>
        <p:nvSpPr>
          <p:cNvPr id="770" name="Shape 770"/>
          <p:cNvSpPr/>
          <p:nvPr/>
        </p:nvSpPr>
        <p:spPr>
          <a:xfrm>
            <a:off x="7234070" y="5045835"/>
            <a:ext cx="918705" cy="911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defRPr sz="5200" b="1">
                <a:solidFill>
                  <a:srgbClr val="E22F76"/>
                </a:solidFill>
              </a:defRPr>
            </a:lvl1pPr>
          </a:lstStyle>
          <a:p>
            <a:r>
              <a:t>83</a:t>
            </a:r>
          </a:p>
        </p:txBody>
      </p:sp>
      <p:sp>
        <p:nvSpPr>
          <p:cNvPr id="771" name="Shape 771"/>
          <p:cNvSpPr/>
          <p:nvPr/>
        </p:nvSpPr>
        <p:spPr>
          <a:xfrm>
            <a:off x="7090436" y="7850902"/>
            <a:ext cx="3096988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dirty="0"/>
              <a:t>153,75 </a:t>
            </a:r>
            <a:r>
              <a:rPr lang="et-EE" dirty="0"/>
              <a:t>t</a:t>
            </a:r>
            <a:r>
              <a:rPr sz="3200" dirty="0"/>
              <a:t>.</a:t>
            </a:r>
            <a:r>
              <a:rPr lang="et-EE" sz="3200" dirty="0"/>
              <a:t>ü</a:t>
            </a:r>
            <a:r>
              <a:rPr sz="3200" dirty="0"/>
              <a:t>.</a:t>
            </a:r>
          </a:p>
        </p:txBody>
      </p:sp>
      <p:sp>
        <p:nvSpPr>
          <p:cNvPr id="772" name="Shape 772"/>
          <p:cNvSpPr/>
          <p:nvPr/>
        </p:nvSpPr>
        <p:spPr>
          <a:xfrm>
            <a:off x="7090436" y="6438417"/>
            <a:ext cx="2098317" cy="97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defRPr sz="5200" b="1">
                <a:solidFill>
                  <a:srgbClr val="E22F76"/>
                </a:solidFill>
              </a:defRPr>
            </a:pPr>
            <a:r>
              <a:rPr dirty="0"/>
              <a:t>123</a:t>
            </a:r>
            <a:r>
              <a:rPr sz="3200" dirty="0"/>
              <a:t> </a:t>
            </a:r>
            <a:r>
              <a:rPr lang="et-EE" dirty="0"/>
              <a:t>t</a:t>
            </a:r>
            <a:r>
              <a:rPr sz="3200" dirty="0"/>
              <a:t>.</a:t>
            </a:r>
            <a:r>
              <a:rPr lang="et-EE" sz="3200" dirty="0"/>
              <a:t>ü</a:t>
            </a:r>
            <a:r>
              <a:rPr sz="3200" dirty="0"/>
              <a:t>.</a:t>
            </a:r>
          </a:p>
        </p:txBody>
      </p:sp>
      <p:sp>
        <p:nvSpPr>
          <p:cNvPr id="773" name="Shape 773"/>
          <p:cNvSpPr/>
          <p:nvPr/>
        </p:nvSpPr>
        <p:spPr>
          <a:xfrm>
            <a:off x="7144928" y="4965960"/>
            <a:ext cx="1071595" cy="1071595"/>
          </a:xfrm>
          <a:prstGeom prst="ellipse">
            <a:avLst/>
          </a:prstGeom>
          <a:ln w="25400">
            <a:solidFill>
              <a:srgbClr val="F989BF"/>
            </a:solidFill>
          </a:ln>
        </p:spPr>
        <p:txBody>
          <a:bodyPr lIns="85718" tIns="85718" rIns="85718" bIns="85718" anchor="ctr"/>
          <a:lstStyle/>
          <a:p>
            <a:endParaRPr/>
          </a:p>
        </p:txBody>
      </p:sp>
      <p:pic>
        <p:nvPicPr>
          <p:cNvPr id="774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028" y="1923821"/>
            <a:ext cx="9941023" cy="994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74739-8B5E-4566-8C45-1F3823E09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585" y="3452081"/>
            <a:ext cx="10783908" cy="681183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/>
          <p:nvPr/>
        </p:nvSpPr>
        <p:spPr>
          <a:xfrm>
            <a:off x="-36711" y="-50800"/>
            <a:ext cx="24457422" cy="13817600"/>
          </a:xfrm>
          <a:prstGeom prst="rect">
            <a:avLst/>
          </a:prstGeom>
          <a:solidFill>
            <a:srgbClr val="E43078"/>
          </a:solidFill>
          <a:ln w="12700">
            <a:miter lim="400000"/>
          </a:ln>
        </p:spPr>
        <p:txBody>
          <a:bodyPr lIns="85718" tIns="85718" rIns="85718" bIns="85718" anchor="ctr"/>
          <a:lstStyle/>
          <a:p>
            <a:endParaRPr/>
          </a:p>
        </p:txBody>
      </p:sp>
      <p:sp>
        <p:nvSpPr>
          <p:cNvPr id="777" name="Shape 777"/>
          <p:cNvSpPr/>
          <p:nvPr/>
        </p:nvSpPr>
        <p:spPr>
          <a:xfrm>
            <a:off x="6313973" y="5845064"/>
            <a:ext cx="12838437" cy="112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40000"/>
              </a:lnSpc>
              <a:defRPr sz="4400" b="1" cap="all">
                <a:solidFill>
                  <a:srgbClr val="FFFFFF"/>
                </a:solidFill>
              </a:defRPr>
            </a:lvl1pPr>
          </a:lstStyle>
          <a:p>
            <a:r>
              <a:rPr lang="et-EE" dirty="0"/>
              <a:t>Loomulikku puhastumise aktiveerimine</a:t>
            </a:r>
            <a:endParaRPr dirty="0"/>
          </a:p>
        </p:txBody>
      </p:sp>
      <p:pic>
        <p:nvPicPr>
          <p:cNvPr id="778" name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559" y="8436091"/>
            <a:ext cx="5168885" cy="909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imag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age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0193" y="-15669"/>
            <a:ext cx="24384000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517"/>
          <p:cNvSpPr/>
          <p:nvPr/>
        </p:nvSpPr>
        <p:spPr>
          <a:xfrm>
            <a:off x="7633861" y="1060440"/>
            <a:ext cx="9116263" cy="352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 algn="ctr">
              <a:lnSpc>
                <a:spcPct val="110000"/>
              </a:lnSpc>
              <a:defRPr sz="6600" b="1"/>
            </a:pPr>
            <a:r>
              <a:rPr lang="et-EE" dirty="0"/>
              <a:t>TOKSIINID</a:t>
            </a:r>
            <a:endParaRPr dirty="0"/>
          </a:p>
          <a:p>
            <a:pPr algn="ctr">
              <a:lnSpc>
                <a:spcPct val="110000"/>
              </a:lnSpc>
              <a:defRPr sz="6600" b="1" cap="all"/>
            </a:pPr>
            <a:r>
              <a:rPr lang="et-EE" dirty="0"/>
              <a:t>SATTUVAD</a:t>
            </a:r>
            <a:r>
              <a:rPr dirty="0"/>
              <a:t> </a:t>
            </a:r>
            <a:r>
              <a:rPr lang="et-EE" dirty="0">
                <a:solidFill>
                  <a:srgbClr val="A61C56"/>
                </a:solidFill>
              </a:rPr>
              <a:t>VÄLJAST</a:t>
            </a:r>
            <a:endParaRPr dirty="0">
              <a:solidFill>
                <a:srgbClr val="A61C56"/>
              </a:solidFill>
            </a:endParaRPr>
          </a:p>
          <a:p>
            <a:pPr algn="ctr">
              <a:lnSpc>
                <a:spcPct val="110000"/>
              </a:lnSpc>
              <a:defRPr sz="6600" b="1" cap="all"/>
            </a:pPr>
            <a:r>
              <a:rPr lang="et-EE" dirty="0"/>
              <a:t>JA TEKKIVAD</a:t>
            </a:r>
            <a:r>
              <a:rPr dirty="0"/>
              <a:t> </a:t>
            </a:r>
            <a:r>
              <a:rPr lang="et-EE" dirty="0">
                <a:solidFill>
                  <a:srgbClr val="A61C56"/>
                </a:solidFill>
              </a:rPr>
              <a:t>SEES</a:t>
            </a:r>
            <a:r>
              <a:rPr dirty="0"/>
              <a:t> </a:t>
            </a:r>
          </a:p>
        </p:txBody>
      </p:sp>
      <p:sp>
        <p:nvSpPr>
          <p:cNvPr id="518" name="Shape 518"/>
          <p:cNvSpPr/>
          <p:nvPr/>
        </p:nvSpPr>
        <p:spPr>
          <a:xfrm>
            <a:off x="15041438" y="9894802"/>
            <a:ext cx="4589384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A8175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t-EE" dirty="0"/>
              <a:t>EKSOTOKSIIN</a:t>
            </a:r>
            <a:endParaRPr dirty="0"/>
          </a:p>
        </p:txBody>
      </p:sp>
      <p:sp>
        <p:nvSpPr>
          <p:cNvPr id="519" name="Shape 519"/>
          <p:cNvSpPr/>
          <p:nvPr/>
        </p:nvSpPr>
        <p:spPr>
          <a:xfrm>
            <a:off x="4672970" y="9874842"/>
            <a:ext cx="4621444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A8175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t-EE" dirty="0"/>
              <a:t>ENDOTOKSIIN</a:t>
            </a:r>
            <a:endParaRPr dirty="0"/>
          </a:p>
        </p:txBody>
      </p:sp>
      <p:grpSp>
        <p:nvGrpSpPr>
          <p:cNvPr id="522" name="Group 522"/>
          <p:cNvGrpSpPr/>
          <p:nvPr/>
        </p:nvGrpSpPr>
        <p:grpSpPr>
          <a:xfrm>
            <a:off x="15302857" y="5565968"/>
            <a:ext cx="4006465" cy="4006463"/>
            <a:chOff x="0" y="0"/>
            <a:chExt cx="4006463" cy="4006462"/>
          </a:xfrm>
        </p:grpSpPr>
        <p:pic>
          <p:nvPicPr>
            <p:cNvPr id="520" name="image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438" y="503437"/>
              <a:ext cx="2935585" cy="2999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1" name="Shape 521"/>
            <p:cNvSpPr/>
            <p:nvPr/>
          </p:nvSpPr>
          <p:spPr>
            <a:xfrm>
              <a:off x="-1" y="-1"/>
              <a:ext cx="4006465" cy="4006463"/>
            </a:xfrm>
            <a:prstGeom prst="ellipse">
              <a:avLst/>
            </a:prstGeom>
            <a:noFill/>
            <a:ln w="762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23" name="Shape 523"/>
          <p:cNvSpPr/>
          <p:nvPr/>
        </p:nvSpPr>
        <p:spPr>
          <a:xfrm>
            <a:off x="4685668" y="10939093"/>
            <a:ext cx="4670643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 algn="ctr">
              <a:defRPr b="1" cap="all"/>
            </a:lvl1pPr>
          </a:lstStyle>
          <a:p>
            <a:r>
              <a:rPr lang="et-EE" dirty="0"/>
              <a:t>Tekkib organismi</a:t>
            </a:r>
            <a:r>
              <a:rPr dirty="0"/>
              <a:t> </a:t>
            </a:r>
            <a:r>
              <a:rPr lang="et-EE" dirty="0"/>
              <a:t>SEES</a:t>
            </a:r>
            <a:endParaRPr dirty="0"/>
          </a:p>
        </p:txBody>
      </p:sp>
      <p:grpSp>
        <p:nvGrpSpPr>
          <p:cNvPr id="526" name="Group 526"/>
          <p:cNvGrpSpPr/>
          <p:nvPr/>
        </p:nvGrpSpPr>
        <p:grpSpPr>
          <a:xfrm>
            <a:off x="5287951" y="5565968"/>
            <a:ext cx="4006463" cy="4006463"/>
            <a:chOff x="0" y="0"/>
            <a:chExt cx="4006462" cy="4006462"/>
          </a:xfrm>
        </p:grpSpPr>
        <p:pic>
          <p:nvPicPr>
            <p:cNvPr id="524" name="image10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439" y="606632"/>
              <a:ext cx="2935584" cy="2548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5" name="Shape 525"/>
            <p:cNvSpPr/>
            <p:nvPr/>
          </p:nvSpPr>
          <p:spPr>
            <a:xfrm>
              <a:off x="-1" y="-1"/>
              <a:ext cx="4006463" cy="4006463"/>
            </a:xfrm>
            <a:prstGeom prst="ellipse">
              <a:avLst/>
            </a:prstGeom>
            <a:noFill/>
            <a:ln w="762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27" name="Shape 527"/>
          <p:cNvSpPr/>
          <p:nvPr/>
        </p:nvSpPr>
        <p:spPr>
          <a:xfrm>
            <a:off x="15021565" y="10958330"/>
            <a:ext cx="4670645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/>
            </a:pPr>
            <a:r>
              <a:rPr lang="et-EE" dirty="0"/>
              <a:t>SATTUB oRGANISMI</a:t>
            </a:r>
            <a:r>
              <a:rPr dirty="0"/>
              <a:t> </a:t>
            </a:r>
          </a:p>
          <a:p>
            <a:pPr algn="ctr">
              <a:defRPr b="1" cap="all"/>
            </a:pPr>
            <a:r>
              <a:rPr lang="et-EE" dirty="0"/>
              <a:t>VÄLJAST</a:t>
            </a:r>
            <a:endParaRPr dirty="0"/>
          </a:p>
        </p:txBody>
      </p:sp>
      <p:sp>
        <p:nvSpPr>
          <p:cNvPr id="528" name="Shape 528"/>
          <p:cNvSpPr/>
          <p:nvPr/>
        </p:nvSpPr>
        <p:spPr>
          <a:xfrm flipV="1">
            <a:off x="12192000" y="6171879"/>
            <a:ext cx="0" cy="1975907"/>
          </a:xfrm>
          <a:prstGeom prst="line">
            <a:avLst/>
          </a:prstGeom>
          <a:ln w="63500">
            <a:solidFill>
              <a:srgbClr val="E4307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1914441" y="1060443"/>
            <a:ext cx="11834957" cy="1290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/>
            </a:lvl1pPr>
          </a:lstStyle>
          <a:p>
            <a:r>
              <a:rPr lang="et-EE" dirty="0"/>
              <a:t>MIDA ME TEAME NENDEST</a:t>
            </a:r>
            <a:r>
              <a:rPr dirty="0"/>
              <a:t>?</a:t>
            </a:r>
          </a:p>
        </p:txBody>
      </p:sp>
      <p:sp>
        <p:nvSpPr>
          <p:cNvPr id="534" name="Shape 534"/>
          <p:cNvSpPr/>
          <p:nvPr/>
        </p:nvSpPr>
        <p:spPr>
          <a:xfrm>
            <a:off x="14369634" y="9171630"/>
            <a:ext cx="6378335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6A6E8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t-EE" dirty="0"/>
              <a:t>Vees lahustuvad</a:t>
            </a:r>
            <a:endParaRPr dirty="0"/>
          </a:p>
        </p:txBody>
      </p:sp>
      <p:grpSp>
        <p:nvGrpSpPr>
          <p:cNvPr id="537" name="Group 537"/>
          <p:cNvGrpSpPr/>
          <p:nvPr/>
        </p:nvGrpSpPr>
        <p:grpSpPr>
          <a:xfrm>
            <a:off x="1865923" y="4456644"/>
            <a:ext cx="9941931" cy="3752851"/>
            <a:chOff x="-1" y="0"/>
            <a:chExt cx="9941929" cy="3752849"/>
          </a:xfrm>
        </p:grpSpPr>
        <p:sp>
          <p:nvSpPr>
            <p:cNvPr id="535" name="Shape 535"/>
            <p:cNvSpPr/>
            <p:nvPr/>
          </p:nvSpPr>
          <p:spPr>
            <a:xfrm>
              <a:off x="3829470" y="-1"/>
              <a:ext cx="6112459" cy="3752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85718" tIns="85718" rIns="85718" bIns="85718" numCol="1" anchor="t">
              <a:spAutoFit/>
            </a:bodyPr>
            <a:lstStyle>
              <a:lvl1pPr>
                <a:lnSpc>
                  <a:spcPct val="150000"/>
                </a:lnSpc>
                <a:defRPr sz="20000" cap="all">
                  <a:solidFill>
                    <a:srgbClr val="F8BC3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20%</a:t>
              </a:r>
            </a:p>
          </p:txBody>
        </p:sp>
        <p:pic>
          <p:nvPicPr>
            <p:cNvPr id="536" name="image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" y="0"/>
              <a:ext cx="3644071" cy="3752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0" name="Group 540"/>
          <p:cNvGrpSpPr/>
          <p:nvPr/>
        </p:nvGrpSpPr>
        <p:grpSpPr>
          <a:xfrm>
            <a:off x="14217571" y="4050822"/>
            <a:ext cx="9192524" cy="4564491"/>
            <a:chOff x="0" y="0"/>
            <a:chExt cx="9192522" cy="4564489"/>
          </a:xfrm>
        </p:grpSpPr>
        <p:pic>
          <p:nvPicPr>
            <p:cNvPr id="538" name="image1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2792694" cy="4564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9" name="Shape 539"/>
            <p:cNvSpPr/>
            <p:nvPr/>
          </p:nvSpPr>
          <p:spPr>
            <a:xfrm>
              <a:off x="3080063" y="405820"/>
              <a:ext cx="6112459" cy="3752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85718" tIns="85718" rIns="85718" bIns="85718" numCol="1" anchor="t">
              <a:spAutoFit/>
            </a:bodyPr>
            <a:lstStyle>
              <a:lvl1pPr>
                <a:lnSpc>
                  <a:spcPct val="150000"/>
                </a:lnSpc>
                <a:defRPr sz="20000" cap="all">
                  <a:solidFill>
                    <a:srgbClr val="3B76FB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80%</a:t>
              </a:r>
            </a:p>
          </p:txBody>
        </p:sp>
      </p:grpSp>
      <p:sp>
        <p:nvSpPr>
          <p:cNvPr id="541" name="Shape 541"/>
          <p:cNvSpPr/>
          <p:nvPr/>
        </p:nvSpPr>
        <p:spPr>
          <a:xfrm>
            <a:off x="1906701" y="9171630"/>
            <a:ext cx="6254903" cy="1083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50000"/>
              </a:lnSpc>
              <a:defRPr sz="4400" cap="all">
                <a:solidFill>
                  <a:srgbClr val="6A6E8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t-EE" dirty="0"/>
              <a:t>rasvlahustuvad</a:t>
            </a:r>
            <a:endParaRPr dirty="0"/>
          </a:p>
        </p:txBody>
      </p:sp>
      <p:sp>
        <p:nvSpPr>
          <p:cNvPr id="542" name="Shape 542"/>
          <p:cNvSpPr/>
          <p:nvPr/>
        </p:nvSpPr>
        <p:spPr>
          <a:xfrm flipV="1">
            <a:off x="12699999" y="4400405"/>
            <a:ext cx="4" cy="3865322"/>
          </a:xfrm>
          <a:prstGeom prst="line">
            <a:avLst/>
          </a:prstGeom>
          <a:ln w="63500">
            <a:solidFill>
              <a:srgbClr val="E4307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image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568"/>
            <a:ext cx="24384005" cy="13708863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Shape 547"/>
          <p:cNvSpPr/>
          <p:nvPr/>
        </p:nvSpPr>
        <p:spPr>
          <a:xfrm>
            <a:off x="1914442" y="1060440"/>
            <a:ext cx="13527728" cy="352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pPr>
            <a:r>
              <a:rPr lang="et-EE" dirty="0"/>
              <a:t>KUI ERITUSSÜSTEEMI</a:t>
            </a:r>
            <a:r>
              <a:rPr dirty="0"/>
              <a:t> </a:t>
            </a:r>
            <a:r>
              <a:rPr lang="et-EE" dirty="0"/>
              <a:t>ORGANID</a:t>
            </a:r>
            <a:endParaRPr dirty="0"/>
          </a:p>
          <a:p>
            <a:pPr>
              <a:lnSpc>
                <a:spcPct val="110000"/>
              </a:lnSpc>
              <a:defRPr sz="6600" b="1" cap="all">
                <a:solidFill>
                  <a:srgbClr val="FFFFFF"/>
                </a:solidFill>
              </a:defRPr>
            </a:pPr>
            <a:r>
              <a:rPr lang="et-EE" dirty="0"/>
              <a:t>EI TULE TOIME</a:t>
            </a:r>
            <a:r>
              <a:rPr dirty="0"/>
              <a:t> </a:t>
            </a:r>
          </a:p>
          <a:p>
            <a:pPr>
              <a:lnSpc>
                <a:spcPct val="110000"/>
              </a:lnSpc>
              <a:defRPr sz="6600" b="1" cap="all">
                <a:solidFill>
                  <a:srgbClr val="F480B4"/>
                </a:solidFill>
              </a:defRPr>
            </a:pPr>
            <a:r>
              <a:rPr lang="et-EE" dirty="0"/>
              <a:t>TOKSIINIDE VÄLJUTAMISEGA</a:t>
            </a:r>
            <a:r>
              <a:rPr dirty="0"/>
              <a:t>:</a:t>
            </a:r>
          </a:p>
        </p:txBody>
      </p:sp>
      <p:pic>
        <p:nvPicPr>
          <p:cNvPr id="548" name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4716" y="1914319"/>
            <a:ext cx="4216906" cy="1058407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hape 549"/>
          <p:cNvSpPr/>
          <p:nvPr/>
        </p:nvSpPr>
        <p:spPr>
          <a:xfrm>
            <a:off x="2084534" y="5095585"/>
            <a:ext cx="9539634" cy="723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Probleemid nahaga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Seedehäired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Hingamissüsteemi haigused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Liigeste ja luude haigused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Psühholoogilised häired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Arteriaalse vererõhu häired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Günekoloogilised probleemid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Tursed</a:t>
            </a:r>
            <a:endParaRPr dirty="0"/>
          </a:p>
          <a:p>
            <a:pPr>
              <a:lnSpc>
                <a:spcPct val="170000"/>
              </a:lnSpc>
              <a:defRPr sz="3000" b="1">
                <a:solidFill>
                  <a:srgbClr val="FFFFFF"/>
                </a:solidFill>
              </a:defRPr>
            </a:pPr>
            <a:r>
              <a:rPr dirty="0"/>
              <a:t>- </a:t>
            </a:r>
            <a:r>
              <a:rPr lang="et-EE" dirty="0"/>
              <a:t>Teised haigused</a:t>
            </a:r>
            <a:endParaRPr dirty="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806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hape 554"/>
          <p:cNvSpPr/>
          <p:nvPr/>
        </p:nvSpPr>
        <p:spPr>
          <a:xfrm>
            <a:off x="1914439" y="1060443"/>
            <a:ext cx="7934850" cy="1290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>
            <a:lvl1pPr>
              <a:lnSpc>
                <a:spcPct val="110000"/>
              </a:lnSpc>
              <a:defRPr sz="6600" b="1" cap="all">
                <a:solidFill>
                  <a:srgbClr val="535353"/>
                </a:solidFill>
              </a:defRPr>
            </a:lvl1pPr>
          </a:lstStyle>
          <a:p>
            <a:r>
              <a:rPr lang="et-EE" dirty="0"/>
              <a:t>MIKS NII TOIMUB</a:t>
            </a:r>
            <a:r>
              <a:rPr dirty="0"/>
              <a:t>? </a:t>
            </a:r>
          </a:p>
        </p:txBody>
      </p:sp>
      <p:sp>
        <p:nvSpPr>
          <p:cNvPr id="555" name="Shape 555"/>
          <p:cNvSpPr/>
          <p:nvPr/>
        </p:nvSpPr>
        <p:spPr>
          <a:xfrm>
            <a:off x="1905324" y="7450841"/>
            <a:ext cx="8054128" cy="263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TOKSIINIDE HULK</a:t>
            </a:r>
            <a:r>
              <a:rPr dirty="0"/>
              <a:t>, </a:t>
            </a:r>
            <a:r>
              <a:rPr lang="et-EE" dirty="0"/>
              <a:t>MIS TEKKIB ORGANISMI SEES</a:t>
            </a:r>
            <a:r>
              <a:rPr dirty="0"/>
              <a:t> , </a:t>
            </a:r>
            <a:r>
              <a:rPr lang="et-EE" dirty="0"/>
              <a:t>on liiga suur JA TA EI OLE VÕIMELINE ISESEISVALT  NENDEGA TOIME tulema</a:t>
            </a:r>
            <a:endParaRPr dirty="0"/>
          </a:p>
          <a:p>
            <a:pPr>
              <a:defRPr b="1" cap="all">
                <a:solidFill>
                  <a:srgbClr val="535353"/>
                </a:solidFill>
              </a:defRPr>
            </a:pPr>
            <a:endParaRPr dirty="0"/>
          </a:p>
        </p:txBody>
      </p:sp>
      <p:sp>
        <p:nvSpPr>
          <p:cNvPr id="556" name="Shape 556"/>
          <p:cNvSpPr/>
          <p:nvPr/>
        </p:nvSpPr>
        <p:spPr>
          <a:xfrm>
            <a:off x="11172090" y="7450841"/>
            <a:ext cx="5525409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535353"/>
                </a:solidFill>
              </a:defRPr>
            </a:lvl1pPr>
          </a:lstStyle>
          <a:p>
            <a:r>
              <a:rPr lang="et-EE" dirty="0"/>
              <a:t>Väliskeskkonna agressiivne mõju</a:t>
            </a:r>
            <a:endParaRPr dirty="0"/>
          </a:p>
        </p:txBody>
      </p:sp>
      <p:sp>
        <p:nvSpPr>
          <p:cNvPr id="557" name="Shape 557"/>
          <p:cNvSpPr/>
          <p:nvPr/>
        </p:nvSpPr>
        <p:spPr>
          <a:xfrm>
            <a:off x="18082942" y="7450841"/>
            <a:ext cx="6275832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Vee puudulikkus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organismis</a:t>
            </a:r>
            <a:endParaRPr dirty="0"/>
          </a:p>
        </p:txBody>
      </p:sp>
      <p:pic>
        <p:nvPicPr>
          <p:cNvPr id="558" name="image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741" y="4684419"/>
            <a:ext cx="2437447" cy="237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image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6501" y="4701121"/>
            <a:ext cx="1588211" cy="2344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image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191" y="4677159"/>
            <a:ext cx="2187453" cy="2283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/>
        </p:nvSpPr>
        <p:spPr>
          <a:xfrm>
            <a:off x="1914439" y="1060443"/>
            <a:ext cx="13718485" cy="1290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6600" b="1" cap="all">
                <a:solidFill>
                  <a:srgbClr val="E0397A"/>
                </a:solidFill>
              </a:defRPr>
            </a:pPr>
            <a:r>
              <a:rPr lang="et-EE" dirty="0">
                <a:solidFill>
                  <a:schemeClr val="tx1"/>
                </a:solidFill>
              </a:rPr>
              <a:t>Intoksikatsiooni</a:t>
            </a:r>
            <a:r>
              <a:rPr lang="et-EE" dirty="0">
                <a:solidFill>
                  <a:srgbClr val="E0397A"/>
                </a:solidFill>
              </a:rPr>
              <a:t> SÜMPTOMID</a:t>
            </a:r>
            <a:endParaRPr dirty="0">
              <a:solidFill>
                <a:srgbClr val="535353"/>
              </a:solidFill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16514937" y="4099859"/>
            <a:ext cx="3965124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krooniliste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haiguste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ägenemine</a:t>
            </a:r>
            <a:endParaRPr dirty="0"/>
          </a:p>
        </p:txBody>
      </p:sp>
      <p:sp>
        <p:nvSpPr>
          <p:cNvPr id="567" name="Shape 567"/>
          <p:cNvSpPr/>
          <p:nvPr/>
        </p:nvSpPr>
        <p:spPr>
          <a:xfrm>
            <a:off x="16513778" y="8471499"/>
            <a:ext cx="3373621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>
            <a:lvl1pPr>
              <a:defRPr b="1" cap="all">
                <a:solidFill>
                  <a:srgbClr val="535353"/>
                </a:solidFill>
              </a:defRPr>
            </a:lvl1pPr>
          </a:lstStyle>
          <a:p>
            <a:r>
              <a:rPr lang="et-EE" dirty="0"/>
              <a:t>Närvi-</a:t>
            </a:r>
            <a:r>
              <a:rPr dirty="0"/>
              <a:t> </a:t>
            </a:r>
            <a:r>
              <a:rPr lang="et-EE" dirty="0"/>
              <a:t>süsteemi</a:t>
            </a:r>
            <a:r>
              <a:rPr dirty="0"/>
              <a:t> </a:t>
            </a:r>
            <a:endParaRPr lang="et-EE" dirty="0"/>
          </a:p>
          <a:p>
            <a:r>
              <a:rPr lang="et-EE" dirty="0"/>
              <a:t>häired</a:t>
            </a:r>
            <a:endParaRPr dirty="0"/>
          </a:p>
        </p:txBody>
      </p:sp>
      <p:sp>
        <p:nvSpPr>
          <p:cNvPr id="568" name="Shape 568"/>
          <p:cNvSpPr/>
          <p:nvPr/>
        </p:nvSpPr>
        <p:spPr>
          <a:xfrm>
            <a:off x="20141911" y="7536859"/>
            <a:ext cx="3626392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 algn="ctr">
              <a:defRPr b="1" cap="all">
                <a:solidFill>
                  <a:srgbClr val="535353"/>
                </a:solidFill>
              </a:defRPr>
            </a:pPr>
            <a:r>
              <a:rPr lang="et-EE" dirty="0"/>
              <a:t>pöördumatud</a:t>
            </a:r>
            <a:r>
              <a:rPr dirty="0"/>
              <a:t> </a:t>
            </a:r>
            <a:r>
              <a:rPr lang="et-EE" dirty="0"/>
              <a:t>muutused</a:t>
            </a:r>
            <a:r>
              <a:rPr dirty="0"/>
              <a:t> </a:t>
            </a:r>
          </a:p>
          <a:p>
            <a:pPr algn="ctr">
              <a:defRPr b="1" cap="all">
                <a:solidFill>
                  <a:srgbClr val="535353"/>
                </a:solidFill>
              </a:defRPr>
            </a:pPr>
            <a:r>
              <a:rPr lang="et-EE" dirty="0"/>
              <a:t>organites</a:t>
            </a:r>
            <a:endParaRPr dirty="0"/>
          </a:p>
        </p:txBody>
      </p:sp>
      <p:sp>
        <p:nvSpPr>
          <p:cNvPr id="569" name="Shape 569"/>
          <p:cNvSpPr/>
          <p:nvPr/>
        </p:nvSpPr>
        <p:spPr>
          <a:xfrm>
            <a:off x="3644215" y="4403071"/>
            <a:ext cx="3365386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üldine</a:t>
            </a:r>
            <a:endParaRPr dirty="0"/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väsimus</a:t>
            </a:r>
            <a:endParaRPr dirty="0"/>
          </a:p>
        </p:txBody>
      </p:sp>
      <p:sp>
        <p:nvSpPr>
          <p:cNvPr id="570" name="Shape 570"/>
          <p:cNvSpPr/>
          <p:nvPr/>
        </p:nvSpPr>
        <p:spPr>
          <a:xfrm>
            <a:off x="3640098" y="8226703"/>
            <a:ext cx="3373619" cy="214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liigeste</a:t>
            </a:r>
            <a:endParaRPr dirty="0"/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Ja lihaste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valud</a:t>
            </a:r>
            <a:endParaRPr dirty="0"/>
          </a:p>
          <a:p>
            <a:pPr>
              <a:defRPr b="1" cap="all">
                <a:solidFill>
                  <a:srgbClr val="535353"/>
                </a:solidFill>
              </a:defRPr>
            </a:pPr>
            <a:endParaRPr dirty="0"/>
          </a:p>
        </p:txBody>
      </p:sp>
      <p:sp>
        <p:nvSpPr>
          <p:cNvPr id="571" name="Shape 571"/>
          <p:cNvSpPr/>
          <p:nvPr/>
        </p:nvSpPr>
        <p:spPr>
          <a:xfrm>
            <a:off x="9520553" y="8757249"/>
            <a:ext cx="4337195" cy="115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allergilised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reaktsioonid</a:t>
            </a:r>
            <a:endParaRPr dirty="0"/>
          </a:p>
        </p:txBody>
      </p:sp>
      <p:sp>
        <p:nvSpPr>
          <p:cNvPr id="572" name="Shape 572"/>
          <p:cNvSpPr/>
          <p:nvPr/>
        </p:nvSpPr>
        <p:spPr>
          <a:xfrm>
            <a:off x="9535803" y="4223179"/>
            <a:ext cx="3626395" cy="165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718" tIns="85718" rIns="85718" bIns="85718">
            <a:spAutoFit/>
          </a:bodyPr>
          <a:lstStyle/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Krooniliste 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haiguste</a:t>
            </a:r>
            <a:r>
              <a:rPr dirty="0"/>
              <a:t> </a:t>
            </a:r>
          </a:p>
          <a:p>
            <a:pPr>
              <a:defRPr b="1" cap="all">
                <a:solidFill>
                  <a:srgbClr val="535353"/>
                </a:solidFill>
              </a:defRPr>
            </a:pPr>
            <a:r>
              <a:rPr lang="et-EE" dirty="0"/>
              <a:t>ilmnemine</a:t>
            </a:r>
            <a:endParaRPr dirty="0"/>
          </a:p>
        </p:txBody>
      </p:sp>
      <p:grpSp>
        <p:nvGrpSpPr>
          <p:cNvPr id="575" name="Group 575"/>
          <p:cNvGrpSpPr/>
          <p:nvPr/>
        </p:nvGrpSpPr>
        <p:grpSpPr>
          <a:xfrm>
            <a:off x="20812106" y="5105400"/>
            <a:ext cx="2286007" cy="2286000"/>
            <a:chOff x="0" y="0"/>
            <a:chExt cx="2286006" cy="2286000"/>
          </a:xfrm>
        </p:grpSpPr>
        <p:sp>
          <p:nvSpPr>
            <p:cNvPr id="573" name="Shape 573"/>
            <p:cNvSpPr/>
            <p:nvPr/>
          </p:nvSpPr>
          <p:spPr>
            <a:xfrm>
              <a:off x="0" y="0"/>
              <a:ext cx="2286007" cy="2286000"/>
            </a:xfrm>
            <a:prstGeom prst="ellipse">
              <a:avLst/>
            </a:prstGeom>
            <a:solidFill>
              <a:srgbClr val="EAEAEA"/>
            </a:solidFill>
            <a:ln w="63500" cap="flat">
              <a:solidFill>
                <a:srgbClr val="E43078"/>
              </a:solidFill>
              <a:prstDash val="solid"/>
              <a:round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pic>
          <p:nvPicPr>
            <p:cNvPr id="574" name="image1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869" y="457867"/>
              <a:ext cx="1370267" cy="1370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3" name="Group 583"/>
          <p:cNvGrpSpPr/>
          <p:nvPr/>
        </p:nvGrpSpPr>
        <p:grpSpPr>
          <a:xfrm>
            <a:off x="1851549" y="2692086"/>
            <a:ext cx="20103563" cy="9772588"/>
            <a:chOff x="0" y="-1"/>
            <a:chExt cx="20103562" cy="9772586"/>
          </a:xfrm>
        </p:grpSpPr>
        <p:sp>
          <p:nvSpPr>
            <p:cNvPr id="576" name="Shape 576"/>
            <p:cNvSpPr/>
            <p:nvPr/>
          </p:nvSpPr>
          <p:spPr>
            <a:xfrm flipH="1">
              <a:off x="254638" y="1346510"/>
              <a:ext cx="4" cy="8172076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7" name="Shape 577"/>
            <p:cNvSpPr/>
            <p:nvPr/>
          </p:nvSpPr>
          <p:spPr>
            <a:xfrm>
              <a:off x="-1" y="9523833"/>
              <a:ext cx="6259306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8" name="Shape 578"/>
            <p:cNvSpPr/>
            <p:nvPr/>
          </p:nvSpPr>
          <p:spPr>
            <a:xfrm flipV="1">
              <a:off x="6280082" y="177874"/>
              <a:ext cx="4" cy="9594712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6322510" y="264234"/>
              <a:ext cx="6759566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 flipH="1">
              <a:off x="13184369" y="-2"/>
              <a:ext cx="4" cy="9594712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13273241" y="9523833"/>
              <a:ext cx="6759568" cy="4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 flipV="1">
              <a:off x="20103558" y="6553490"/>
              <a:ext cx="4" cy="3219096"/>
            </a:xfrm>
            <a:prstGeom prst="line">
              <a:avLst/>
            </a:prstGeom>
            <a:noFill/>
            <a:ln w="88900" cap="rnd">
              <a:solidFill>
                <a:srgbClr val="DE3D7B"/>
              </a:solidFill>
              <a:custDash>
                <a:ds d="100000" sp="200000"/>
              </a:custDash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1007633" y="3836028"/>
            <a:ext cx="15171295" cy="6595420"/>
            <a:chOff x="-2" y="-2"/>
            <a:chExt cx="15171293" cy="6595418"/>
          </a:xfrm>
        </p:grpSpPr>
        <p:grpSp>
          <p:nvGrpSpPr>
            <p:cNvPr id="586" name="Group 586"/>
            <p:cNvGrpSpPr/>
            <p:nvPr/>
          </p:nvGrpSpPr>
          <p:grpSpPr>
            <a:xfrm>
              <a:off x="-3" y="-3"/>
              <a:ext cx="2286005" cy="2286009"/>
              <a:chOff x="-1" y="-1"/>
              <a:chExt cx="2286004" cy="2286007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-2" y="-2"/>
                <a:ext cx="2286006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85" name="image1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331" y="328133"/>
                <a:ext cx="853341" cy="16297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89" name="Group 589"/>
            <p:cNvGrpSpPr/>
            <p:nvPr/>
          </p:nvGrpSpPr>
          <p:grpSpPr>
            <a:xfrm>
              <a:off x="-3" y="4309408"/>
              <a:ext cx="2286009" cy="2286009"/>
              <a:chOff x="-1" y="-1"/>
              <a:chExt cx="2286007" cy="2286007"/>
            </a:xfrm>
          </p:grpSpPr>
          <p:sp>
            <p:nvSpPr>
              <p:cNvPr id="587" name="Shape 587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88" name="image20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106" y="417106"/>
                <a:ext cx="1558994" cy="15589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2" name="Group 592"/>
            <p:cNvGrpSpPr/>
            <p:nvPr/>
          </p:nvGrpSpPr>
          <p:grpSpPr>
            <a:xfrm>
              <a:off x="5936544" y="4309408"/>
              <a:ext cx="2286009" cy="2286009"/>
              <a:chOff x="-1" y="-1"/>
              <a:chExt cx="2286007" cy="2286007"/>
            </a:xfrm>
          </p:grpSpPr>
          <p:sp>
            <p:nvSpPr>
              <p:cNvPr id="590" name="Shape 590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91" name="image21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079" y="385381"/>
                <a:ext cx="1343881" cy="14293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5" name="Group 595"/>
            <p:cNvGrpSpPr/>
            <p:nvPr/>
          </p:nvGrpSpPr>
          <p:grpSpPr>
            <a:xfrm>
              <a:off x="5936544" y="-3"/>
              <a:ext cx="2286009" cy="2286009"/>
              <a:chOff x="-1" y="-1"/>
              <a:chExt cx="2286007" cy="2286007"/>
            </a:xfrm>
          </p:grpSpPr>
          <p:sp>
            <p:nvSpPr>
              <p:cNvPr id="593" name="Shape 593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94" name="image22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576" y="383889"/>
                <a:ext cx="1589269" cy="1643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8" name="Group 598"/>
            <p:cNvGrpSpPr/>
            <p:nvPr/>
          </p:nvGrpSpPr>
          <p:grpSpPr>
            <a:xfrm>
              <a:off x="12885283" y="-3"/>
              <a:ext cx="2286009" cy="2286009"/>
              <a:chOff x="-1" y="-1"/>
              <a:chExt cx="2286007" cy="2286007"/>
            </a:xfrm>
          </p:grpSpPr>
          <p:sp>
            <p:nvSpPr>
              <p:cNvPr id="596" name="Shape 596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597" name="image23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8368" y="699529"/>
                <a:ext cx="1589268" cy="9142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01" name="Group 601"/>
            <p:cNvGrpSpPr/>
            <p:nvPr/>
          </p:nvGrpSpPr>
          <p:grpSpPr>
            <a:xfrm>
              <a:off x="12885283" y="4309408"/>
              <a:ext cx="2286009" cy="2286009"/>
              <a:chOff x="-1" y="-1"/>
              <a:chExt cx="2286007" cy="2286007"/>
            </a:xfrm>
          </p:grpSpPr>
          <p:sp>
            <p:nvSpPr>
              <p:cNvPr id="599" name="Shape 599"/>
              <p:cNvSpPr/>
              <p:nvPr/>
            </p:nvSpPr>
            <p:spPr>
              <a:xfrm>
                <a:off x="-2" y="-2"/>
                <a:ext cx="2286009" cy="2286009"/>
              </a:xfrm>
              <a:prstGeom prst="ellipse">
                <a:avLst/>
              </a:prstGeom>
              <a:solidFill>
                <a:srgbClr val="EAEAEA"/>
              </a:solidFill>
              <a:ln w="63500" cap="flat">
                <a:solidFill>
                  <a:srgbClr val="E43078"/>
                </a:solidFill>
                <a:prstDash val="solid"/>
                <a:round/>
              </a:ln>
              <a:effectLst/>
            </p:spPr>
            <p:txBody>
              <a:bodyPr wrap="square" lIns="85718" tIns="85718" rIns="85718" bIns="8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600" name="image24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000" y="363369"/>
                <a:ext cx="1375673" cy="14733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roup 608"/>
          <p:cNvGrpSpPr/>
          <p:nvPr/>
        </p:nvGrpSpPr>
        <p:grpSpPr>
          <a:xfrm>
            <a:off x="-7" y="-575793"/>
            <a:ext cx="24794123" cy="15765000"/>
            <a:chOff x="-2" y="0"/>
            <a:chExt cx="24794121" cy="15764998"/>
          </a:xfrm>
        </p:grpSpPr>
        <p:pic>
          <p:nvPicPr>
            <p:cNvPr id="606" name="image1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579362"/>
              <a:ext cx="24384012" cy="13708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7" name="image2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83191" y="0"/>
              <a:ext cx="11110929" cy="1576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9" name="Shape 609"/>
          <p:cNvSpPr/>
          <p:nvPr/>
        </p:nvSpPr>
        <p:spPr>
          <a:xfrm>
            <a:off x="1915623" y="3571921"/>
            <a:ext cx="9278167" cy="6267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718" tIns="85718" rIns="85718" bIns="85718">
            <a:spAutoFit/>
          </a:bodyPr>
          <a:lstStyle/>
          <a:p>
            <a:pPr>
              <a:lnSpc>
                <a:spcPct val="110000"/>
              </a:lnSpc>
              <a:defRPr sz="9000" b="1" cap="all">
                <a:solidFill>
                  <a:srgbClr val="FFFFFF"/>
                </a:solidFill>
              </a:defRPr>
            </a:pPr>
            <a:r>
              <a:rPr lang="et-EE" dirty="0"/>
              <a:t>Kuidas aidata</a:t>
            </a:r>
            <a:endParaRPr dirty="0"/>
          </a:p>
          <a:p>
            <a:pPr>
              <a:lnSpc>
                <a:spcPct val="110000"/>
              </a:lnSpc>
              <a:defRPr sz="9000" b="1" cap="all">
                <a:solidFill>
                  <a:srgbClr val="FFFFFF"/>
                </a:solidFill>
              </a:defRPr>
            </a:pPr>
            <a:r>
              <a:rPr lang="et-EE" dirty="0"/>
              <a:t>organismi</a:t>
            </a:r>
            <a:endParaRPr dirty="0"/>
          </a:p>
          <a:p>
            <a:pPr>
              <a:lnSpc>
                <a:spcPct val="110000"/>
              </a:lnSpc>
              <a:defRPr sz="9000" b="1" cap="all">
                <a:solidFill>
                  <a:srgbClr val="F282B4"/>
                </a:solidFill>
              </a:defRPr>
            </a:pPr>
            <a:r>
              <a:rPr lang="et-EE" dirty="0"/>
              <a:t>Vabaneda</a:t>
            </a:r>
          </a:p>
          <a:p>
            <a:pPr>
              <a:lnSpc>
                <a:spcPct val="110000"/>
              </a:lnSpc>
              <a:defRPr sz="9000" b="1" cap="all">
                <a:solidFill>
                  <a:srgbClr val="F282B4"/>
                </a:solidFill>
              </a:defRPr>
            </a:pPr>
            <a:r>
              <a:rPr lang="et-EE" dirty="0">
                <a:solidFill>
                  <a:schemeClr val="bg1"/>
                </a:solidFill>
              </a:rPr>
              <a:t>toksiinidest</a:t>
            </a:r>
            <a:r>
              <a:rPr dirty="0"/>
              <a:t> ?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age26.png"/>
          <p:cNvPicPr>
            <a:picLocks noChangeAspect="1"/>
          </p:cNvPicPr>
          <p:nvPr/>
        </p:nvPicPr>
        <p:blipFill>
          <a:blip r:embed="rId4"/>
          <a:srcRect l="10408" t="1179" r="29660" b="16683"/>
          <a:stretch>
            <a:fillRect/>
          </a:stretch>
        </p:blipFill>
        <p:spPr>
          <a:xfrm>
            <a:off x="12099246" y="1311075"/>
            <a:ext cx="12328635" cy="11265995"/>
          </a:xfrm>
          <a:prstGeom prst="rect">
            <a:avLst/>
          </a:prstGeom>
          <a:ln w="88900">
            <a:solidFill>
              <a:srgbClr val="E23579"/>
            </a:solidFill>
          </a:ln>
        </p:spPr>
      </p:pic>
      <p:grpSp>
        <p:nvGrpSpPr>
          <p:cNvPr id="619" name="Group 619"/>
          <p:cNvGrpSpPr/>
          <p:nvPr/>
        </p:nvGrpSpPr>
        <p:grpSpPr>
          <a:xfrm>
            <a:off x="1687507" y="3207541"/>
            <a:ext cx="6491469" cy="3647104"/>
            <a:chOff x="-2" y="-1"/>
            <a:chExt cx="6491467" cy="3647102"/>
          </a:xfrm>
        </p:grpSpPr>
        <p:sp>
          <p:nvSpPr>
            <p:cNvPr id="615" name="Shape 615"/>
            <p:cNvSpPr/>
            <p:nvPr/>
          </p:nvSpPr>
          <p:spPr>
            <a:xfrm>
              <a:off x="891" y="-1"/>
              <a:ext cx="3035999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3571" y="495300"/>
              <a:ext cx="3197825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-2" y="927100"/>
              <a:ext cx="4410278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215628" y="26895"/>
              <a:ext cx="6275837" cy="36202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/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lang="et-EE" dirty="0"/>
                <a:t>Vladimir</a:t>
              </a:r>
              <a:endParaRPr dirty="0"/>
            </a:p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endParaRPr dirty="0"/>
            </a:p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lang="et-EE" dirty="0"/>
                <a:t>podhomutnikov</a:t>
              </a:r>
              <a:endParaRPr dirty="0"/>
            </a:p>
            <a:p>
              <a:pPr defTabSz="914400">
                <a:defRPr b="1" spc="-1">
                  <a:solidFill>
                    <a:srgbClr val="535353"/>
                  </a:solidFill>
                </a:defRPr>
              </a:pPr>
              <a:endParaRPr dirty="0"/>
            </a:p>
            <a:p>
              <a:pPr defTabSz="914400">
                <a:defRPr b="1" spc="-1">
                  <a:solidFill>
                    <a:srgbClr val="535353"/>
                  </a:solidFill>
                </a:defRPr>
              </a:pPr>
              <a:r>
                <a:rPr lang="et-EE" dirty="0"/>
                <a:t>Meditsiini teaduste doktor</a:t>
              </a:r>
              <a:r>
                <a:rPr dirty="0"/>
                <a:t>, </a:t>
              </a:r>
              <a:r>
                <a:rPr lang="et-EE" dirty="0"/>
                <a:t>Venemaa teeneline</a:t>
              </a:r>
              <a:r>
                <a:rPr dirty="0"/>
                <a:t> </a:t>
              </a:r>
              <a:r>
                <a:rPr lang="et-EE" dirty="0"/>
                <a:t>arst, professor</a:t>
              </a:r>
              <a:endParaRPr dirty="0"/>
            </a:p>
          </p:txBody>
        </p:sp>
      </p:grpSp>
      <p:grpSp>
        <p:nvGrpSpPr>
          <p:cNvPr id="624" name="Group 624"/>
          <p:cNvGrpSpPr/>
          <p:nvPr/>
        </p:nvGrpSpPr>
        <p:grpSpPr>
          <a:xfrm>
            <a:off x="1687508" y="8211340"/>
            <a:ext cx="6491467" cy="3133722"/>
            <a:chOff x="-1" y="-2"/>
            <a:chExt cx="6491466" cy="3133721"/>
          </a:xfrm>
        </p:grpSpPr>
        <p:sp>
          <p:nvSpPr>
            <p:cNvPr id="620" name="Shape 620"/>
            <p:cNvSpPr/>
            <p:nvPr/>
          </p:nvSpPr>
          <p:spPr>
            <a:xfrm>
              <a:off x="890" y="-2"/>
              <a:ext cx="2070701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3569" y="469900"/>
              <a:ext cx="4075617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-1" y="952500"/>
              <a:ext cx="4621417" cy="640560"/>
            </a:xfrm>
            <a:prstGeom prst="rect">
              <a:avLst/>
            </a:prstGeom>
            <a:solidFill>
              <a:srgbClr val="E43078"/>
            </a:solidFill>
            <a:ln w="12700" cap="flat">
              <a:noFill/>
              <a:miter lim="400000"/>
            </a:ln>
            <a:effectLst/>
          </p:spPr>
          <p:txBody>
            <a:bodyPr wrap="square" lIns="85718" tIns="85718" rIns="85718" bIns="85718" numCol="1" anchor="ctr">
              <a:noAutofit/>
            </a:bodyPr>
            <a:lstStyle/>
            <a:p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215628" y="5955"/>
              <a:ext cx="6275837" cy="312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718" tIns="85718" rIns="85718" bIns="85718" numCol="1" anchor="t">
              <a:spAutoFit/>
            </a:bodyPr>
            <a:lstStyle/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lang="et-EE" dirty="0"/>
                <a:t>olga</a:t>
              </a:r>
              <a:r>
                <a:rPr dirty="0"/>
                <a:t> </a:t>
              </a:r>
            </a:p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dirty="0"/>
                <a:t> </a:t>
              </a:r>
              <a:endParaRPr lang="et-EE" dirty="0"/>
            </a:p>
            <a:p>
              <a:pPr defTabSz="914400">
                <a:defRPr b="1" cap="all" spc="-1">
                  <a:solidFill>
                    <a:srgbClr val="FFFFFF"/>
                  </a:solidFill>
                </a:defRPr>
              </a:pPr>
              <a:r>
                <a:rPr lang="et-EE" dirty="0"/>
                <a:t>podhomutnikova</a:t>
              </a:r>
              <a:endParaRPr dirty="0"/>
            </a:p>
            <a:p>
              <a:pPr defTabSz="914400">
                <a:defRPr b="1" spc="-1">
                  <a:solidFill>
                    <a:srgbClr val="535353"/>
                  </a:solidFill>
                </a:defRPr>
              </a:pPr>
              <a:endParaRPr dirty="0"/>
            </a:p>
            <a:p>
              <a:pPr defTabSz="914400">
                <a:defRPr b="1" spc="-2">
                  <a:solidFill>
                    <a:srgbClr val="535353"/>
                  </a:solidFill>
                </a:defRPr>
              </a:pPr>
              <a:r>
                <a:rPr lang="et-EE" dirty="0"/>
                <a:t>Meditsiini teaduste</a:t>
              </a:r>
              <a:endParaRPr dirty="0"/>
            </a:p>
            <a:p>
              <a:pPr defTabSz="914400">
                <a:defRPr b="1" spc="-2">
                  <a:solidFill>
                    <a:srgbClr val="535353"/>
                  </a:solidFill>
                </a:defRPr>
              </a:pPr>
              <a:r>
                <a:rPr lang="et-EE" dirty="0"/>
                <a:t>Kandidaat, dotsent</a:t>
              </a:r>
              <a:endParaRPr dirty="0"/>
            </a:p>
          </p:txBody>
        </p: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5718" tIns="85718" rIns="85718" bIns="85718" numCol="1" spcCol="38100" rtlCol="0" anchor="ctr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5718" tIns="85718" rIns="85718" bIns="85718" numCol="1" spcCol="38100" rtlCol="0" anchor="t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85718" tIns="85718" rIns="85718" bIns="85718" numCol="1" spcCol="38100" rtlCol="0" anchor="ctr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5718" tIns="85718" rIns="85718" bIns="85718" numCol="1" spcCol="38100" rtlCol="0" anchor="t">
        <a:spAutoFit/>
      </a:bodyPr>
      <a:lstStyle>
        <a:defPPr marL="0" marR="0" indent="0" algn="l" defTabSz="1714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9724</TotalTime>
  <Words>1857</Words>
  <Application>Microsoft Office PowerPoint</Application>
  <PresentationFormat>Произвольный</PresentationFormat>
  <Paragraphs>309</Paragraphs>
  <Slides>25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Лягачева Марина</dc:creator>
  <cp:lastModifiedBy>Сеерман Марина</cp:lastModifiedBy>
  <cp:revision>57</cp:revision>
  <dcterms:modified xsi:type="dcterms:W3CDTF">2020-04-03T11:13:33Z</dcterms:modified>
</cp:coreProperties>
</file>