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5145088" cy="9144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665"/>
  </p:normalViewPr>
  <p:slideViewPr>
    <p:cSldViewPr snapToGrid="0">
      <p:cViewPr varScale="1">
        <p:scale>
          <a:sx n="87" d="100"/>
          <a:sy n="87" d="100"/>
        </p:scale>
        <p:origin x="35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move the slide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notes format</a:t>
            </a:r>
          </a:p>
        </p:txBody>
      </p:sp>
      <p:sp>
        <p:nvSpPr>
          <p:cNvPr id="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</a:p>
        </p:txBody>
      </p:sp>
      <p:sp>
        <p:nvSpPr>
          <p:cNvPr id="8" name="PlaceHolder 4"/>
          <p:cNvSpPr>
            <a:spLocks noGrp="1"/>
          </p:cNvSpPr>
          <p:nvPr>
            <p:ph type="dt" idx="2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</a:p>
        </p:txBody>
      </p:sp>
      <p:sp>
        <p:nvSpPr>
          <p:cNvPr id="9" name="PlaceHolder 5"/>
          <p:cNvSpPr>
            <a:spLocks noGrp="1"/>
          </p:cNvSpPr>
          <p:nvPr>
            <p:ph type="ftr" idx="3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</a:p>
        </p:txBody>
      </p:sp>
      <p:sp>
        <p:nvSpPr>
          <p:cNvPr id="10" name="PlaceHolder 6"/>
          <p:cNvSpPr>
            <a:spLocks noGrp="1"/>
          </p:cNvSpPr>
          <p:nvPr>
            <p:ph type="sldNum" idx="4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2A213C9D-D2D1-497D-8767-6C3D8D50A22D}" type="slidenum"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‹#›</a:t>
            </a:fld>
            <a:endParaRPr lang="en-US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3800" y="685800"/>
            <a:ext cx="1930400" cy="3429000"/>
          </a:xfrm>
          <a:prstGeom prst="rect">
            <a:avLst/>
          </a:prstGeom>
          <a:ln w="0">
            <a:noFill/>
          </a:ln>
        </p:spPr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buNone/>
            </a:pPr>
            <a:endParaRPr lang="en-US" sz="450" b="0" u="none" strike="noStrike">
              <a:solidFill>
                <a:srgbClr val="000000"/>
              </a:solidFill>
              <a:effectLst/>
              <a:uFillTx/>
              <a:latin typeface="Calibri"/>
              <a:ea typeface="Calibri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 type="sldNum" idx="5"/>
          </p:nvPr>
        </p:nvSpPr>
        <p:spPr>
          <a:xfrm>
            <a:off x="0" y="0"/>
            <a:ext cx="2999520" cy="2999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en-US" sz="67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D6BB9885-42E6-41F9-8101-B1E18A2B0533}" type="slidenum">
              <a:rPr lang="en-US" sz="67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13</a:t>
            </a:fld>
            <a:endParaRPr lang="en-US" sz="67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3800" y="685800"/>
            <a:ext cx="1930400" cy="3429000"/>
          </a:xfrm>
          <a:prstGeom prst="rect">
            <a:avLst/>
          </a:prstGeom>
          <a:ln w="0">
            <a:noFill/>
          </a:ln>
        </p:spPr>
      </p:sp>
      <p:sp>
        <p:nvSpPr>
          <p:cNvPr id="237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buNone/>
            </a:pPr>
            <a:endParaRPr lang="en-US" sz="450" b="0" u="none" strike="noStrike">
              <a:solidFill>
                <a:srgbClr val="000000"/>
              </a:solidFill>
              <a:effectLst/>
              <a:uFillTx/>
              <a:latin typeface="Calibri"/>
              <a:ea typeface="Calibri"/>
            </a:endParaRPr>
          </a:p>
        </p:txBody>
      </p:sp>
      <p:sp>
        <p:nvSpPr>
          <p:cNvPr id="238" name="PlaceHolder 3"/>
          <p:cNvSpPr>
            <a:spLocks noGrp="1"/>
          </p:cNvSpPr>
          <p:nvPr>
            <p:ph type="sldNum" idx="14"/>
          </p:nvPr>
        </p:nvSpPr>
        <p:spPr>
          <a:xfrm>
            <a:off x="0" y="0"/>
            <a:ext cx="2999520" cy="2999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en-US" sz="67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A1CD6905-4EEB-49D7-A90E-964A163A214D}" type="slidenum">
              <a:rPr lang="en-US" sz="67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22</a:t>
            </a:fld>
            <a:endParaRPr lang="en-US" sz="67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3800" y="685800"/>
            <a:ext cx="1930400" cy="3429000"/>
          </a:xfrm>
          <a:prstGeom prst="rect">
            <a:avLst/>
          </a:prstGeom>
          <a:ln w="0">
            <a:noFill/>
          </a:ln>
        </p:spPr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buNone/>
            </a:pPr>
            <a:endParaRPr lang="en-US" sz="450" b="0" u="none" strike="noStrike">
              <a:solidFill>
                <a:srgbClr val="000000"/>
              </a:solidFill>
              <a:effectLst/>
              <a:uFillTx/>
              <a:latin typeface="Calibri"/>
              <a:ea typeface="Calibri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 type="sldNum" idx="15"/>
          </p:nvPr>
        </p:nvSpPr>
        <p:spPr>
          <a:xfrm>
            <a:off x="0" y="0"/>
            <a:ext cx="2999520" cy="2999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en-US" sz="67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C80B6A4F-BBE5-4805-AB88-C0DFCF0BE66B}" type="slidenum">
              <a:rPr lang="en-US" sz="67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23</a:t>
            </a:fld>
            <a:endParaRPr lang="en-US" sz="67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3800" y="685800"/>
            <a:ext cx="1930400" cy="3429000"/>
          </a:xfrm>
          <a:prstGeom prst="rect">
            <a:avLst/>
          </a:prstGeom>
          <a:ln w="0">
            <a:noFill/>
          </a:ln>
        </p:spPr>
      </p:sp>
      <p:sp>
        <p:nvSpPr>
          <p:cNvPr id="243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buNone/>
            </a:pPr>
            <a:endParaRPr lang="en-US" sz="450" b="0" u="none" strike="noStrike">
              <a:solidFill>
                <a:srgbClr val="000000"/>
              </a:solidFill>
              <a:effectLst/>
              <a:uFillTx/>
              <a:latin typeface="Calibri"/>
              <a:ea typeface="Calibri"/>
            </a:endParaRPr>
          </a:p>
        </p:txBody>
      </p:sp>
      <p:sp>
        <p:nvSpPr>
          <p:cNvPr id="244" name="PlaceHolder 3"/>
          <p:cNvSpPr>
            <a:spLocks noGrp="1"/>
          </p:cNvSpPr>
          <p:nvPr>
            <p:ph type="sldNum" idx="16"/>
          </p:nvPr>
        </p:nvSpPr>
        <p:spPr>
          <a:xfrm>
            <a:off x="0" y="0"/>
            <a:ext cx="2999520" cy="2999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en-US" sz="67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B448317A-96F4-42C8-82D3-EE3CB7047DF4}" type="slidenum">
              <a:rPr lang="en-US" sz="67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24</a:t>
            </a:fld>
            <a:endParaRPr lang="en-US" sz="67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3800" y="685800"/>
            <a:ext cx="1930400" cy="3429000"/>
          </a:xfrm>
          <a:prstGeom prst="rect">
            <a:avLst/>
          </a:prstGeom>
          <a:ln w="0">
            <a:noFill/>
          </a:ln>
        </p:spPr>
      </p:sp>
      <p:sp>
        <p:nvSpPr>
          <p:cNvPr id="246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buNone/>
            </a:pPr>
            <a:endParaRPr lang="en-US" sz="450" b="0" u="none" strike="noStrike">
              <a:solidFill>
                <a:srgbClr val="000000"/>
              </a:solidFill>
              <a:effectLst/>
              <a:uFillTx/>
              <a:latin typeface="Calibri"/>
              <a:ea typeface="Calibri"/>
            </a:endParaRPr>
          </a:p>
        </p:txBody>
      </p:sp>
      <p:sp>
        <p:nvSpPr>
          <p:cNvPr id="247" name="PlaceHolder 3"/>
          <p:cNvSpPr>
            <a:spLocks noGrp="1"/>
          </p:cNvSpPr>
          <p:nvPr>
            <p:ph type="sldNum" idx="17"/>
          </p:nvPr>
        </p:nvSpPr>
        <p:spPr>
          <a:xfrm>
            <a:off x="0" y="0"/>
            <a:ext cx="2999520" cy="2999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en-US" sz="67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C36617F5-6665-4953-AE68-E1CE9743C945}" type="slidenum">
              <a:rPr lang="en-US" sz="67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25</a:t>
            </a:fld>
            <a:endParaRPr lang="en-US" sz="67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3800" y="685800"/>
            <a:ext cx="1930400" cy="3429000"/>
          </a:xfrm>
          <a:prstGeom prst="rect">
            <a:avLst/>
          </a:prstGeom>
          <a:ln w="0">
            <a:noFill/>
          </a:ln>
        </p:spPr>
      </p:sp>
      <p:sp>
        <p:nvSpPr>
          <p:cNvPr id="249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buNone/>
            </a:pPr>
            <a:endParaRPr lang="en-US" sz="450" b="0" u="none" strike="noStrike">
              <a:solidFill>
                <a:srgbClr val="000000"/>
              </a:solidFill>
              <a:effectLst/>
              <a:uFillTx/>
              <a:latin typeface="Calibri"/>
              <a:ea typeface="Calibri"/>
            </a:endParaRPr>
          </a:p>
        </p:txBody>
      </p:sp>
      <p:sp>
        <p:nvSpPr>
          <p:cNvPr id="250" name="PlaceHolder 3"/>
          <p:cNvSpPr>
            <a:spLocks noGrp="1"/>
          </p:cNvSpPr>
          <p:nvPr>
            <p:ph type="sldNum" idx="18"/>
          </p:nvPr>
        </p:nvSpPr>
        <p:spPr>
          <a:xfrm>
            <a:off x="0" y="0"/>
            <a:ext cx="2999520" cy="2999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en-US" sz="67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1B4A054D-D2A6-4445-AB99-F3CE1DAC69A7}" type="slidenum">
              <a:rPr lang="en-US" sz="67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26</a:t>
            </a:fld>
            <a:endParaRPr lang="en-US" sz="67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3800" y="685800"/>
            <a:ext cx="1930400" cy="3429000"/>
          </a:xfrm>
          <a:prstGeom prst="rect">
            <a:avLst/>
          </a:prstGeom>
          <a:ln w="0">
            <a:noFill/>
          </a:ln>
        </p:spPr>
      </p:sp>
      <p:sp>
        <p:nvSpPr>
          <p:cNvPr id="252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buNone/>
            </a:pPr>
            <a:endParaRPr lang="en-US" sz="450" b="0" u="none" strike="noStrike">
              <a:solidFill>
                <a:srgbClr val="000000"/>
              </a:solidFill>
              <a:effectLst/>
              <a:uFillTx/>
              <a:latin typeface="Calibri"/>
              <a:ea typeface="Calibri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 type="sldNum" idx="19"/>
          </p:nvPr>
        </p:nvSpPr>
        <p:spPr>
          <a:xfrm>
            <a:off x="0" y="0"/>
            <a:ext cx="2999520" cy="2999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en-US" sz="67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10BB7AAF-FF16-4DFB-906E-B24E43308BBC}" type="slidenum">
              <a:rPr lang="en-US" sz="67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27</a:t>
            </a:fld>
            <a:endParaRPr lang="en-US" sz="67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3800" y="685800"/>
            <a:ext cx="1930400" cy="3429000"/>
          </a:xfrm>
          <a:prstGeom prst="rect">
            <a:avLst/>
          </a:prstGeom>
          <a:ln w="0">
            <a:noFill/>
          </a:ln>
        </p:spPr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buNone/>
            </a:pPr>
            <a:endParaRPr lang="en-US" sz="450" b="0" u="none" strike="noStrike">
              <a:solidFill>
                <a:srgbClr val="000000"/>
              </a:solidFill>
              <a:effectLst/>
              <a:uFillTx/>
              <a:latin typeface="Calibri"/>
              <a:ea typeface="Calibri"/>
            </a:endParaRPr>
          </a:p>
        </p:txBody>
      </p:sp>
      <p:sp>
        <p:nvSpPr>
          <p:cNvPr id="214" name="PlaceHolder 3"/>
          <p:cNvSpPr>
            <a:spLocks noGrp="1"/>
          </p:cNvSpPr>
          <p:nvPr>
            <p:ph type="sldNum" idx="6"/>
          </p:nvPr>
        </p:nvSpPr>
        <p:spPr>
          <a:xfrm>
            <a:off x="0" y="0"/>
            <a:ext cx="2999520" cy="2999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en-US" sz="67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F527F813-B16C-4F3C-9936-87D9C694657A}" type="slidenum">
              <a:rPr lang="en-US" sz="67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14</a:t>
            </a:fld>
            <a:endParaRPr lang="en-US" sz="67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3800" y="685800"/>
            <a:ext cx="1930400" cy="3429000"/>
          </a:xfrm>
          <a:prstGeom prst="rect">
            <a:avLst/>
          </a:prstGeom>
          <a:ln w="0">
            <a:noFill/>
          </a:ln>
        </p:spPr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buNone/>
            </a:pPr>
            <a:endParaRPr lang="en-US" sz="450" b="0" u="none" strike="noStrike">
              <a:solidFill>
                <a:srgbClr val="000000"/>
              </a:solidFill>
              <a:effectLst/>
              <a:uFillTx/>
              <a:latin typeface="Calibri"/>
              <a:ea typeface="Calibri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 type="sldNum" idx="7"/>
          </p:nvPr>
        </p:nvSpPr>
        <p:spPr>
          <a:xfrm>
            <a:off x="0" y="0"/>
            <a:ext cx="2999520" cy="2999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en-US" sz="67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7DF5B314-1576-4B64-8743-40B3CD598261}" type="slidenum">
              <a:rPr lang="en-US" sz="67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15</a:t>
            </a:fld>
            <a:endParaRPr lang="en-US" sz="67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3800" y="685800"/>
            <a:ext cx="1930400" cy="3429000"/>
          </a:xfrm>
          <a:prstGeom prst="rect">
            <a:avLst/>
          </a:prstGeom>
          <a:ln w="0">
            <a:noFill/>
          </a:ln>
        </p:spPr>
      </p:sp>
      <p:sp>
        <p:nvSpPr>
          <p:cNvPr id="219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buNone/>
            </a:pPr>
            <a:endParaRPr lang="en-US" sz="450" b="0" u="none" strike="noStrike">
              <a:solidFill>
                <a:srgbClr val="000000"/>
              </a:solidFill>
              <a:effectLst/>
              <a:uFillTx/>
              <a:latin typeface="Calibri"/>
              <a:ea typeface="Calibri"/>
            </a:endParaRPr>
          </a:p>
        </p:txBody>
      </p:sp>
      <p:sp>
        <p:nvSpPr>
          <p:cNvPr id="220" name="PlaceHolder 3"/>
          <p:cNvSpPr>
            <a:spLocks noGrp="1"/>
          </p:cNvSpPr>
          <p:nvPr>
            <p:ph type="sldNum" idx="8"/>
          </p:nvPr>
        </p:nvSpPr>
        <p:spPr>
          <a:xfrm>
            <a:off x="0" y="0"/>
            <a:ext cx="2999520" cy="2999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en-US" sz="67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20C40E60-D4F4-4A0C-AEBE-D2643FB5A4AE}" type="slidenum">
              <a:rPr lang="en-US" sz="67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16</a:t>
            </a:fld>
            <a:endParaRPr lang="en-US" sz="67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3800" y="685800"/>
            <a:ext cx="1930400" cy="3429000"/>
          </a:xfrm>
          <a:prstGeom prst="rect">
            <a:avLst/>
          </a:prstGeom>
          <a:ln w="0">
            <a:noFill/>
          </a:ln>
        </p:spPr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buNone/>
            </a:pPr>
            <a:endParaRPr lang="en-US" sz="450" b="0" u="none" strike="noStrike">
              <a:solidFill>
                <a:srgbClr val="000000"/>
              </a:solidFill>
              <a:effectLst/>
              <a:uFillTx/>
              <a:latin typeface="Calibri"/>
              <a:ea typeface="Calibri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 type="sldNum" idx="9"/>
          </p:nvPr>
        </p:nvSpPr>
        <p:spPr>
          <a:xfrm>
            <a:off x="0" y="0"/>
            <a:ext cx="2999520" cy="2999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en-US" sz="67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F6222886-C76F-46A8-89C4-5AF787B91660}" type="slidenum">
              <a:rPr lang="en-US" sz="67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17</a:t>
            </a:fld>
            <a:endParaRPr lang="en-US" sz="67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3800" y="685800"/>
            <a:ext cx="1930400" cy="3429000"/>
          </a:xfrm>
          <a:prstGeom prst="rect">
            <a:avLst/>
          </a:prstGeom>
          <a:ln w="0">
            <a:noFill/>
          </a:ln>
        </p:spPr>
      </p:sp>
      <p:sp>
        <p:nvSpPr>
          <p:cNvPr id="225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buNone/>
            </a:pPr>
            <a:endParaRPr lang="en-US" sz="450" b="0" u="none" strike="noStrike">
              <a:solidFill>
                <a:srgbClr val="000000"/>
              </a:solidFill>
              <a:effectLst/>
              <a:uFillTx/>
              <a:latin typeface="Calibri"/>
              <a:ea typeface="Calibri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 type="sldNum" idx="10"/>
          </p:nvPr>
        </p:nvSpPr>
        <p:spPr>
          <a:xfrm>
            <a:off x="0" y="0"/>
            <a:ext cx="2999520" cy="2999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en-US" sz="67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20FD143E-1A6B-4AC8-A9FC-82F4AD61A356}" type="slidenum">
              <a:rPr lang="en-US" sz="67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18</a:t>
            </a:fld>
            <a:endParaRPr lang="en-US" sz="67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3800" y="685800"/>
            <a:ext cx="1930400" cy="3429000"/>
          </a:xfrm>
          <a:prstGeom prst="rect">
            <a:avLst/>
          </a:prstGeom>
          <a:ln w="0">
            <a:noFill/>
          </a:ln>
        </p:spPr>
      </p:sp>
      <p:sp>
        <p:nvSpPr>
          <p:cNvPr id="228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buNone/>
            </a:pPr>
            <a:endParaRPr lang="en-US" sz="450" b="0" u="none" strike="noStrike">
              <a:solidFill>
                <a:srgbClr val="000000"/>
              </a:solidFill>
              <a:effectLst/>
              <a:uFillTx/>
              <a:latin typeface="Calibri"/>
              <a:ea typeface="Calibri"/>
            </a:endParaRPr>
          </a:p>
        </p:txBody>
      </p:sp>
      <p:sp>
        <p:nvSpPr>
          <p:cNvPr id="229" name="PlaceHolder 3"/>
          <p:cNvSpPr>
            <a:spLocks noGrp="1"/>
          </p:cNvSpPr>
          <p:nvPr>
            <p:ph type="sldNum" idx="11"/>
          </p:nvPr>
        </p:nvSpPr>
        <p:spPr>
          <a:xfrm>
            <a:off x="0" y="0"/>
            <a:ext cx="2999520" cy="2999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en-US" sz="67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A70517F8-1452-462E-9FF3-F170F54C43A8}" type="slidenum">
              <a:rPr lang="en-US" sz="67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19</a:t>
            </a:fld>
            <a:endParaRPr lang="en-US" sz="67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3800" y="685800"/>
            <a:ext cx="1930400" cy="3429000"/>
          </a:xfrm>
          <a:prstGeom prst="rect">
            <a:avLst/>
          </a:prstGeom>
          <a:ln w="0">
            <a:noFill/>
          </a:ln>
        </p:spPr>
      </p:sp>
      <p:sp>
        <p:nvSpPr>
          <p:cNvPr id="231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buNone/>
            </a:pPr>
            <a:endParaRPr lang="en-US" sz="450" b="0" u="none" strike="noStrike">
              <a:solidFill>
                <a:srgbClr val="000000"/>
              </a:solidFill>
              <a:effectLst/>
              <a:uFillTx/>
              <a:latin typeface="Calibri"/>
              <a:ea typeface="Calibri"/>
            </a:endParaRPr>
          </a:p>
        </p:txBody>
      </p:sp>
      <p:sp>
        <p:nvSpPr>
          <p:cNvPr id="232" name="PlaceHolder 3"/>
          <p:cNvSpPr>
            <a:spLocks noGrp="1"/>
          </p:cNvSpPr>
          <p:nvPr>
            <p:ph type="sldNum" idx="12"/>
          </p:nvPr>
        </p:nvSpPr>
        <p:spPr>
          <a:xfrm>
            <a:off x="0" y="0"/>
            <a:ext cx="2999520" cy="2999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en-US" sz="67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A4870F72-CA3B-4E61-B9D3-52F03895BD3B}" type="slidenum">
              <a:rPr lang="en-US" sz="67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20</a:t>
            </a:fld>
            <a:endParaRPr lang="en-US" sz="67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3800" y="685800"/>
            <a:ext cx="1930400" cy="3429000"/>
          </a:xfrm>
          <a:prstGeom prst="rect">
            <a:avLst/>
          </a:prstGeom>
          <a:ln w="0">
            <a:noFill/>
          </a:ln>
        </p:spPr>
      </p:sp>
      <p:sp>
        <p:nvSpPr>
          <p:cNvPr id="234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buNone/>
            </a:pPr>
            <a:endParaRPr lang="en-US" sz="450" b="0" u="none" strike="noStrike">
              <a:solidFill>
                <a:srgbClr val="000000"/>
              </a:solidFill>
              <a:effectLst/>
              <a:uFillTx/>
              <a:latin typeface="Calibri"/>
              <a:ea typeface="Calibri"/>
            </a:endParaRPr>
          </a:p>
        </p:txBody>
      </p:sp>
      <p:sp>
        <p:nvSpPr>
          <p:cNvPr id="235" name="PlaceHolder 3"/>
          <p:cNvSpPr>
            <a:spLocks noGrp="1"/>
          </p:cNvSpPr>
          <p:nvPr>
            <p:ph type="sldNum" idx="13"/>
          </p:nvPr>
        </p:nvSpPr>
        <p:spPr>
          <a:xfrm>
            <a:off x="0" y="0"/>
            <a:ext cx="2999520" cy="2999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en-US" sz="67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DE995FC2-945A-4918-A0F4-8365327BB8C2}" type="slidenum">
              <a:rPr lang="en-US" sz="67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21</a:t>
            </a:fld>
            <a:endParaRPr lang="en-US" sz="67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257040" y="364680"/>
            <a:ext cx="4629960" cy="1526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>
              <a:buNone/>
            </a:pP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/>
          </p:nvPr>
        </p:nvSpPr>
        <p:spPr>
          <a:xfrm>
            <a:off x="257040" y="2139480"/>
            <a:ext cx="4629960" cy="530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36F7C081-B89E-4CBC-8D87-887B26F0D051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sldNum" idx="1"/>
          </p:nvPr>
        </p:nvSpPr>
        <p:spPr>
          <a:xfrm>
            <a:off x="3473280" y="8368200"/>
            <a:ext cx="213840" cy="21348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ctr">
            <a:sp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A08A7BA4-815A-4781-B723-719E2B99A9F8}" type="slidenum">
              <a:rPr lang="en-US" sz="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‹#›</a:t>
            </a:fld>
            <a:endParaRPr lang="en-US" sz="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title"/>
          </p:nvPr>
        </p:nvSpPr>
        <p:spPr>
          <a:xfrm>
            <a:off x="257040" y="364680"/>
            <a:ext cx="4629960" cy="1526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257040" y="2139480"/>
            <a:ext cx="4629960" cy="530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B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5;p3"/>
          <p:cNvPicPr/>
          <p:nvPr/>
        </p:nvPicPr>
        <p:blipFill>
          <a:blip r:embed="rId2"/>
          <a:srcRect l="2628" r="10028" b="5893"/>
          <a:stretch/>
        </p:blipFill>
        <p:spPr>
          <a:xfrm>
            <a:off x="35640" y="0"/>
            <a:ext cx="5144760" cy="9143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" name="Google Shape;16;p3"/>
          <p:cNvSpPr/>
          <p:nvPr/>
        </p:nvSpPr>
        <p:spPr>
          <a:xfrm>
            <a:off x="376920" y="1266120"/>
            <a:ext cx="4392360" cy="127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38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Coral Detox</a:t>
            </a:r>
            <a:endParaRPr lang="en-US" sz="3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38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Coral Detox Plus</a:t>
            </a:r>
            <a:endParaRPr lang="en-US" sz="3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" name="Google Shape;17;p3"/>
          <p:cNvSpPr/>
          <p:nvPr/>
        </p:nvSpPr>
        <p:spPr>
          <a:xfrm>
            <a:off x="375480" y="2571480"/>
            <a:ext cx="4392360" cy="969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21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Loomuliku</a:t>
            </a:r>
            <a:r>
              <a:rPr lang="en-US" sz="21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21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puhastumise</a:t>
            </a:r>
            <a:r>
              <a:rPr lang="en-US" sz="21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21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aktiveerimine</a:t>
            </a:r>
            <a:endParaRPr lang="en-US" sz="2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2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4" name="Google Shape;18;p3"/>
          <p:cNvPicPr/>
          <p:nvPr/>
        </p:nvPicPr>
        <p:blipFill>
          <a:blip r:embed="rId3"/>
          <a:stretch/>
        </p:blipFill>
        <p:spPr>
          <a:xfrm>
            <a:off x="1992600" y="711720"/>
            <a:ext cx="1161360" cy="2041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108;p12"/>
          <p:cNvPicPr/>
          <p:nvPr/>
        </p:nvPicPr>
        <p:blipFill>
          <a:blip r:embed="rId2"/>
          <a:srcRect l="22408" t="28950" r="7447" b="4380"/>
          <a:stretch/>
        </p:blipFill>
        <p:spPr>
          <a:xfrm>
            <a:off x="0" y="0"/>
            <a:ext cx="5144760" cy="9143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9" name="Google Shape;109;p12"/>
          <p:cNvSpPr/>
          <p:nvPr/>
        </p:nvSpPr>
        <p:spPr>
          <a:xfrm>
            <a:off x="0" y="0"/>
            <a:ext cx="5144760" cy="5028840"/>
          </a:xfrm>
          <a:prstGeom prst="rect">
            <a:avLst/>
          </a:prstGeom>
          <a:gradFill rotWithShape="0">
            <a:gsLst>
              <a:gs pos="0">
                <a:srgbClr val="E9E5DB">
                  <a:alpha val="88000"/>
                </a:srgbClr>
              </a:gs>
              <a:gs pos="99000">
                <a:srgbClr val="E9E5DB">
                  <a:alpha val="0"/>
                </a:srgbClr>
              </a:gs>
              <a:gs pos="100000">
                <a:srgbClr val="E9E5DB">
                  <a:alpha val="0"/>
                </a:srgbClr>
              </a:gs>
            </a:gsLst>
            <a:lin ang="54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  <a:ea typeface="Calibri"/>
            </a:endParaRPr>
          </a:p>
        </p:txBody>
      </p:sp>
      <p:sp>
        <p:nvSpPr>
          <p:cNvPr id="70" name="Google Shape;110;p12"/>
          <p:cNvSpPr/>
          <p:nvPr/>
        </p:nvSpPr>
        <p:spPr>
          <a:xfrm>
            <a:off x="376200" y="2523960"/>
            <a:ext cx="4392360" cy="183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7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Traditsioonilises</a:t>
            </a:r>
            <a:r>
              <a:rPr lang="en-US" sz="17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mõttes</a:t>
            </a:r>
            <a:r>
              <a:rPr lang="en-US" sz="17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on </a:t>
            </a:r>
            <a:r>
              <a:rPr lang="en-US" sz="17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detoks</a:t>
            </a:r>
            <a:r>
              <a:rPr lang="en-US" sz="17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pingutus</a:t>
            </a:r>
            <a:r>
              <a:rPr lang="en-US" sz="17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: ranged </a:t>
            </a:r>
            <a:r>
              <a:rPr lang="en-US" sz="17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toitumispiirangud</a:t>
            </a:r>
            <a:r>
              <a:rPr lang="en-US" sz="17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, </a:t>
            </a:r>
            <a:r>
              <a:rPr lang="en-US" sz="17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paastumine</a:t>
            </a:r>
            <a:r>
              <a:rPr lang="en-US" sz="17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või</a:t>
            </a:r>
            <a:r>
              <a:rPr lang="en-US" sz="17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keerulised</a:t>
            </a:r>
            <a:r>
              <a:rPr lang="en-US" sz="17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raviskeemid</a:t>
            </a:r>
            <a:r>
              <a:rPr lang="en-US" sz="17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.</a:t>
            </a:r>
            <a:endParaRPr lang="en-US" sz="17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br>
              <a:rPr sz="1700" dirty="0"/>
            </a:br>
            <a:r>
              <a:rPr lang="en-US" sz="17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Coral Detox ja Coral Detox Plus </a:t>
            </a:r>
            <a:r>
              <a:rPr lang="en-US" sz="17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pakuvad</a:t>
            </a:r>
            <a:r>
              <a:rPr lang="en-US" sz="17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teistsugust</a:t>
            </a:r>
            <a:r>
              <a:rPr lang="en-US" sz="17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teed — </a:t>
            </a:r>
            <a:r>
              <a:rPr lang="en-US" sz="17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pehmet</a:t>
            </a:r>
            <a:r>
              <a:rPr lang="en-US" sz="17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, </a:t>
            </a:r>
            <a:r>
              <a:rPr lang="en-US" sz="17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mugavat</a:t>
            </a:r>
            <a:r>
              <a:rPr lang="en-US" sz="17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ja </a:t>
            </a:r>
            <a:r>
              <a:rPr lang="en-US" sz="17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loomulikku</a:t>
            </a:r>
            <a:r>
              <a:rPr lang="en-US" sz="17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.</a:t>
            </a:r>
            <a:endParaRPr lang="en-US" sz="17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1" name="Google Shape;111;p12"/>
          <p:cNvSpPr/>
          <p:nvPr/>
        </p:nvSpPr>
        <p:spPr>
          <a:xfrm>
            <a:off x="376200" y="684360"/>
            <a:ext cx="4392360" cy="177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36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Kui</a:t>
            </a:r>
            <a:r>
              <a:rPr lang="en-US" sz="36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36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puhastumine</a:t>
            </a:r>
            <a:r>
              <a:rPr lang="en-US" sz="36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on </a:t>
            </a:r>
            <a:r>
              <a:rPr lang="en-US" sz="36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nauding</a:t>
            </a:r>
            <a:r>
              <a:rPr lang="en-US" sz="36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, </a:t>
            </a:r>
            <a:r>
              <a:rPr lang="en-US" sz="36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mitte</a:t>
            </a:r>
            <a:r>
              <a:rPr lang="en-US" sz="36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36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väljakutse</a:t>
            </a:r>
            <a:endParaRPr lang="en-US" sz="3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72" name="Google Shape;112;p12"/>
          <p:cNvPicPr/>
          <p:nvPr/>
        </p:nvPicPr>
        <p:blipFill>
          <a:blip r:embed="rId3"/>
          <a:stretch/>
        </p:blipFill>
        <p:spPr>
          <a:xfrm>
            <a:off x="4187880" y="225720"/>
            <a:ext cx="703440" cy="1234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117;p13"/>
          <p:cNvPicPr/>
          <p:nvPr/>
        </p:nvPicPr>
        <p:blipFill>
          <a:blip r:embed="rId2"/>
          <a:stretch/>
        </p:blipFill>
        <p:spPr>
          <a:xfrm>
            <a:off x="720" y="0"/>
            <a:ext cx="5143320" cy="9143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4" name="Google Shape;118;p13"/>
          <p:cNvSpPr/>
          <p:nvPr/>
        </p:nvSpPr>
        <p:spPr>
          <a:xfrm>
            <a:off x="376200" y="1347120"/>
            <a:ext cx="4392360" cy="261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7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Programmi</a:t>
            </a:r>
            <a:r>
              <a:rPr lang="en-US" sz="17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põhiversioon</a:t>
            </a:r>
            <a:endParaRPr lang="en-US" sz="17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5" name="Google Shape;119;p13"/>
          <p:cNvSpPr/>
          <p:nvPr/>
        </p:nvSpPr>
        <p:spPr>
          <a:xfrm>
            <a:off x="376200" y="684360"/>
            <a:ext cx="4392360" cy="66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36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Coral Detox</a:t>
            </a:r>
            <a:endParaRPr lang="en-US" sz="3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76" name="Google Shape;120;p13"/>
          <p:cNvPicPr/>
          <p:nvPr/>
        </p:nvPicPr>
        <p:blipFill>
          <a:blip r:embed="rId3"/>
          <a:stretch/>
        </p:blipFill>
        <p:spPr>
          <a:xfrm>
            <a:off x="4187880" y="226080"/>
            <a:ext cx="703440" cy="123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7" name="Google Shape;121;p13"/>
          <p:cNvSpPr/>
          <p:nvPr/>
        </p:nvSpPr>
        <p:spPr>
          <a:xfrm>
            <a:off x="376200" y="1873080"/>
            <a:ext cx="4392360" cy="784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7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Neli</a:t>
            </a:r>
            <a:r>
              <a:rPr lang="en-US" sz="17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toodet</a:t>
            </a:r>
            <a:r>
              <a:rPr lang="en-US" sz="17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30-päevaseks </a:t>
            </a:r>
            <a:r>
              <a:rPr lang="en-US" sz="17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kasutamiseks</a:t>
            </a:r>
            <a:r>
              <a:rPr lang="en-US" sz="17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: </a:t>
            </a:r>
            <a:r>
              <a:rPr lang="en-US" sz="17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sisaldavad</a:t>
            </a:r>
            <a:r>
              <a:rPr lang="en-US" sz="17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ensüüme</a:t>
            </a:r>
            <a:r>
              <a:rPr lang="en-US" sz="17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, </a:t>
            </a:r>
            <a:r>
              <a:rPr lang="en-US" sz="17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fosfolipiide</a:t>
            </a:r>
            <a:r>
              <a:rPr lang="en-US" sz="17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, </a:t>
            </a:r>
            <a:r>
              <a:rPr lang="en-US" sz="17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vitamiine</a:t>
            </a:r>
            <a:r>
              <a:rPr lang="en-US" sz="17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ja </a:t>
            </a:r>
            <a:r>
              <a:rPr lang="en-US" sz="17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mineraale</a:t>
            </a:r>
            <a:endParaRPr lang="en-US" sz="17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126;p14"/>
          <p:cNvPicPr/>
          <p:nvPr/>
        </p:nvPicPr>
        <p:blipFill>
          <a:blip r:embed="rId2"/>
          <a:stretch/>
        </p:blipFill>
        <p:spPr>
          <a:xfrm>
            <a:off x="720" y="0"/>
            <a:ext cx="5143320" cy="9143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9" name="Google Shape;127;p14"/>
          <p:cNvSpPr/>
          <p:nvPr/>
        </p:nvSpPr>
        <p:spPr>
          <a:xfrm>
            <a:off x="376200" y="1347120"/>
            <a:ext cx="4392360" cy="261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7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Рrogrammi</a:t>
            </a:r>
            <a:r>
              <a:rPr lang="en-US" sz="17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laiendatud</a:t>
            </a:r>
            <a:r>
              <a:rPr lang="en-US" sz="17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versioon</a:t>
            </a:r>
            <a:endParaRPr lang="en-US" sz="17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0" name="Google Shape;128;p14"/>
          <p:cNvSpPr/>
          <p:nvPr/>
        </p:nvSpPr>
        <p:spPr>
          <a:xfrm>
            <a:off x="376200" y="684360"/>
            <a:ext cx="4392360" cy="66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36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Coral Detox Plus</a:t>
            </a:r>
            <a:endParaRPr lang="en-US" sz="3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81" name="Google Shape;129;p14"/>
          <p:cNvPicPr/>
          <p:nvPr/>
        </p:nvPicPr>
        <p:blipFill>
          <a:blip r:embed="rId3"/>
          <a:stretch/>
        </p:blipFill>
        <p:spPr>
          <a:xfrm>
            <a:off x="4187880" y="226080"/>
            <a:ext cx="703440" cy="123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2" name="Google Shape;130;p14"/>
          <p:cNvSpPr/>
          <p:nvPr/>
        </p:nvSpPr>
        <p:spPr>
          <a:xfrm>
            <a:off x="376200" y="1879560"/>
            <a:ext cx="4392360" cy="1046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7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Kuus</a:t>
            </a:r>
            <a:r>
              <a:rPr lang="en-US" sz="17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toodet</a:t>
            </a:r>
            <a:r>
              <a:rPr lang="en-US" sz="17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30-päevaseks </a:t>
            </a:r>
            <a:r>
              <a:rPr lang="en-US" sz="17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kasutamiseks:sisaldavad</a:t>
            </a:r>
            <a:r>
              <a:rPr lang="en-US" sz="17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ensüüme</a:t>
            </a:r>
            <a:r>
              <a:rPr lang="en-US" sz="17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, </a:t>
            </a:r>
            <a:r>
              <a:rPr lang="en-US" sz="17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fosfolipiide</a:t>
            </a:r>
            <a:r>
              <a:rPr lang="en-US" sz="17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, </a:t>
            </a:r>
            <a:r>
              <a:rPr lang="en-US" sz="17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mineraale</a:t>
            </a:r>
            <a:r>
              <a:rPr lang="en-US" sz="17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, </a:t>
            </a:r>
            <a:r>
              <a:rPr lang="en-US" sz="17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fütototoitaineid</a:t>
            </a:r>
            <a:r>
              <a:rPr lang="en-US" sz="17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, </a:t>
            </a:r>
            <a:r>
              <a:rPr lang="en-US" sz="17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vitamiine</a:t>
            </a:r>
            <a:endParaRPr lang="en-US" sz="17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136;p15"/>
          <p:cNvPicPr/>
          <p:nvPr/>
        </p:nvPicPr>
        <p:blipFill>
          <a:blip r:embed="rId3"/>
          <a:stretch/>
        </p:blipFill>
        <p:spPr>
          <a:xfrm>
            <a:off x="720" y="0"/>
            <a:ext cx="5143320" cy="9143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4" name="Google Shape;137;p15"/>
          <p:cNvSpPr/>
          <p:nvPr/>
        </p:nvSpPr>
        <p:spPr>
          <a:xfrm>
            <a:off x="381960" y="714240"/>
            <a:ext cx="4528080" cy="657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12000"/>
              </a:lnSpc>
              <a:tabLst>
                <a:tab pos="0" algn="l"/>
              </a:tabLst>
            </a:pPr>
            <a:r>
              <a:rPr lang="en-US" sz="36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Assimilator</a:t>
            </a:r>
            <a:endParaRPr lang="en-US" sz="3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5" name="Google Shape;138;p15"/>
          <p:cNvSpPr/>
          <p:nvPr/>
        </p:nvSpPr>
        <p:spPr>
          <a:xfrm>
            <a:off x="381960" y="1421640"/>
            <a:ext cx="4458240" cy="121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Seedeensüümide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kompleks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. </a:t>
            </a:r>
            <a:endParaRPr lang="en-US" sz="17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Sisaldab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ensüüme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, mis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lagundavad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igat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tüüpi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toitaineid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: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valke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,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rasvu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ja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süsivesikuid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.</a:t>
            </a:r>
            <a:endParaRPr lang="en-US" sz="17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86" name="Google Shape;139;p15"/>
          <p:cNvPicPr/>
          <p:nvPr/>
        </p:nvPicPr>
        <p:blipFill>
          <a:blip r:embed="rId4"/>
          <a:stretch/>
        </p:blipFill>
        <p:spPr>
          <a:xfrm>
            <a:off x="4187880" y="225720"/>
            <a:ext cx="703440" cy="123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7" name="Google Shape;140;p15"/>
          <p:cNvPicPr/>
          <p:nvPr/>
        </p:nvPicPr>
        <p:blipFill>
          <a:blip r:embed="rId5"/>
          <a:stretch/>
        </p:blipFill>
        <p:spPr>
          <a:xfrm>
            <a:off x="3250800" y="708120"/>
            <a:ext cx="554040" cy="291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8" name="Google Shape;141;p15"/>
          <p:cNvPicPr/>
          <p:nvPr/>
        </p:nvPicPr>
        <p:blipFill>
          <a:blip r:embed="rId6"/>
          <a:stretch/>
        </p:blipFill>
        <p:spPr>
          <a:xfrm>
            <a:off x="4492440" y="764640"/>
            <a:ext cx="390600" cy="405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9" name="Google Shape;142;p15"/>
          <p:cNvPicPr/>
          <p:nvPr/>
        </p:nvPicPr>
        <p:blipFill>
          <a:blip r:embed="rId7"/>
          <a:stretch/>
        </p:blipFill>
        <p:spPr>
          <a:xfrm>
            <a:off x="3862800" y="709200"/>
            <a:ext cx="559080" cy="5540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148;p16"/>
          <p:cNvPicPr/>
          <p:nvPr/>
        </p:nvPicPr>
        <p:blipFill>
          <a:blip r:embed="rId3"/>
          <a:stretch/>
        </p:blipFill>
        <p:spPr>
          <a:xfrm>
            <a:off x="720" y="0"/>
            <a:ext cx="5143320" cy="9143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1" name="Google Shape;149;p16"/>
          <p:cNvSpPr/>
          <p:nvPr/>
        </p:nvSpPr>
        <p:spPr>
          <a:xfrm>
            <a:off x="381960" y="714240"/>
            <a:ext cx="4525920" cy="657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12000"/>
              </a:lnSpc>
              <a:tabLst>
                <a:tab pos="0" algn="l"/>
              </a:tabLst>
            </a:pPr>
            <a:r>
              <a:rPr lang="en-US" sz="36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Assimilator</a:t>
            </a:r>
            <a:endParaRPr lang="en-US" sz="3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2" name="Google Shape;150;p16"/>
          <p:cNvSpPr/>
          <p:nvPr/>
        </p:nvSpPr>
        <p:spPr>
          <a:xfrm>
            <a:off x="1096200" y="2232000"/>
            <a:ext cx="3723480" cy="48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28000"/>
              </a:lnSpc>
              <a:tabLst>
                <a:tab pos="0" algn="l"/>
              </a:tabLst>
            </a:pP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Aitab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leevendada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kõhupuhitust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ja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raskustunnet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kõhus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.</a:t>
            </a:r>
            <a:endParaRPr lang="en-US" sz="13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3" name="Google Shape;151;p16"/>
          <p:cNvSpPr/>
          <p:nvPr/>
        </p:nvSpPr>
        <p:spPr>
          <a:xfrm>
            <a:off x="1096200" y="1520640"/>
            <a:ext cx="3723480" cy="48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28000"/>
              </a:lnSpc>
              <a:tabLst>
                <a:tab pos="0" algn="l"/>
              </a:tabLst>
            </a:pP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Parandab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toidu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seedimist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ja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imendumist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,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kiirendades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toksiinide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väljutamist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.</a:t>
            </a:r>
            <a:endParaRPr lang="en-US" sz="13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4" name="Google Shape;152;p16"/>
          <p:cNvPicPr/>
          <p:nvPr/>
        </p:nvPicPr>
        <p:blipFill>
          <a:blip r:embed="rId4"/>
          <a:stretch/>
        </p:blipFill>
        <p:spPr>
          <a:xfrm>
            <a:off x="381960" y="1481400"/>
            <a:ext cx="540360" cy="540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5" name="Google Shape;153;p16"/>
          <p:cNvPicPr/>
          <p:nvPr/>
        </p:nvPicPr>
        <p:blipFill>
          <a:blip r:embed="rId5"/>
          <a:stretch/>
        </p:blipFill>
        <p:spPr>
          <a:xfrm>
            <a:off x="381960" y="2176920"/>
            <a:ext cx="540360" cy="540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6" name="Google Shape;154;p16"/>
          <p:cNvPicPr/>
          <p:nvPr/>
        </p:nvPicPr>
        <p:blipFill>
          <a:blip r:embed="rId6"/>
          <a:stretch/>
        </p:blipFill>
        <p:spPr>
          <a:xfrm>
            <a:off x="4187880" y="226080"/>
            <a:ext cx="703440" cy="123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7" name="Google Shape;155;p16"/>
          <p:cNvSpPr/>
          <p:nvPr/>
        </p:nvSpPr>
        <p:spPr>
          <a:xfrm>
            <a:off x="360720" y="226080"/>
            <a:ext cx="4423320" cy="280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1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Kuulub</a:t>
            </a:r>
            <a:r>
              <a:rPr lang="en-US" sz="11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1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komplektide</a:t>
            </a:r>
            <a:r>
              <a:rPr lang="en-US" sz="11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Coral Detox ja Detox Plus </a:t>
            </a:r>
            <a:r>
              <a:rPr lang="en-US" sz="11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koostisse</a:t>
            </a:r>
            <a:endParaRPr lang="en-US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161;p17"/>
          <p:cNvPicPr/>
          <p:nvPr/>
        </p:nvPicPr>
        <p:blipFill>
          <a:blip r:embed="rId3"/>
          <a:stretch/>
        </p:blipFill>
        <p:spPr>
          <a:xfrm>
            <a:off x="720" y="0"/>
            <a:ext cx="5143320" cy="9143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9" name="Google Shape;162;p17"/>
          <p:cNvSpPr/>
          <p:nvPr/>
        </p:nvSpPr>
        <p:spPr>
          <a:xfrm>
            <a:off x="381960" y="714240"/>
            <a:ext cx="4618800" cy="102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1400" u="none" strike="noStrike" dirty="0">
              <a:solidFill>
                <a:srgbClr val="000000"/>
              </a:solidFill>
              <a:effectLst/>
              <a:uFillTx/>
              <a:latin typeface="Suisse Int'l Light" panose="020B0304000000000000" pitchFamily="34" charset="-78"/>
              <a:ea typeface="Arial"/>
            </a:endParaRPr>
          </a:p>
        </p:txBody>
      </p:sp>
      <p:sp>
        <p:nvSpPr>
          <p:cNvPr id="100" name="Google Shape;163;p17"/>
          <p:cNvSpPr/>
          <p:nvPr/>
        </p:nvSpPr>
        <p:spPr>
          <a:xfrm>
            <a:off x="381960" y="714240"/>
            <a:ext cx="4761360" cy="54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12000"/>
              </a:lnSpc>
              <a:tabLst>
                <a:tab pos="0" algn="l"/>
              </a:tabLst>
            </a:pPr>
            <a:r>
              <a:rPr lang="en-US" sz="36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Coral Lecithin</a:t>
            </a:r>
            <a:endParaRPr lang="en-US" sz="3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1" name="Google Shape;164;p17"/>
          <p:cNvSpPr/>
          <p:nvPr/>
        </p:nvSpPr>
        <p:spPr>
          <a:xfrm>
            <a:off x="410760" y="1454400"/>
            <a:ext cx="4551840" cy="2004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Letsitiin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on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inimkeha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kõigi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rakumembraanide</a:t>
            </a:r>
            <a:r>
              <a:rPr lang="et-EE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fi-FI" sz="17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oluline</a:t>
            </a:r>
            <a:r>
              <a:rPr lang="fi-FI" sz="17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fi-FI" sz="17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koostisosa</a:t>
            </a:r>
            <a:r>
              <a:rPr lang="fi-FI" sz="17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.</a:t>
            </a:r>
            <a:br>
              <a:rPr sz="1700" dirty="0"/>
            </a:br>
            <a:r>
              <a:rPr lang="fi-FI" sz="17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See</a:t>
            </a:r>
            <a:r>
              <a:rPr lang="fi-FI" sz="17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on </a:t>
            </a:r>
            <a:r>
              <a:rPr lang="fi-FI" sz="17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tähtis</a:t>
            </a:r>
            <a:r>
              <a:rPr lang="fi-FI" sz="17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fi-FI" sz="17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ehitusmaterjal</a:t>
            </a:r>
            <a:r>
              <a:rPr lang="fi-FI" sz="17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fi-FI" sz="17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rakkude</a:t>
            </a:r>
            <a:r>
              <a:rPr lang="fi-FI" sz="17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fi-FI" sz="17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uuenemiseks</a:t>
            </a:r>
            <a:r>
              <a:rPr lang="fi-FI" sz="17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ja </a:t>
            </a:r>
            <a:r>
              <a:rPr lang="fi-FI" sz="17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taastumiseks</a:t>
            </a:r>
            <a:r>
              <a:rPr lang="fi-FI" sz="17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.</a:t>
            </a:r>
            <a:br>
              <a:rPr sz="1700" dirty="0"/>
            </a:br>
            <a:r>
              <a:rPr lang="fi-FI" sz="17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Letsitiin</a:t>
            </a:r>
            <a:r>
              <a:rPr lang="fi-FI" sz="17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fi-FI" sz="17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aitab</a:t>
            </a:r>
            <a:r>
              <a:rPr lang="fi-FI" sz="17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fi-FI" sz="17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toetada</a:t>
            </a:r>
            <a:r>
              <a:rPr lang="fi-FI" sz="17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maksakoe struktuuri </a:t>
            </a:r>
            <a:r>
              <a:rPr lang="fi-FI" sz="17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taastumist</a:t>
            </a:r>
            <a:r>
              <a:rPr lang="fi-FI" sz="17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fi-FI" sz="17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pärast</a:t>
            </a:r>
            <a:r>
              <a:rPr lang="fi-FI" sz="17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fi-FI" sz="17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kokkupuudet</a:t>
            </a:r>
            <a:r>
              <a:rPr lang="fi-FI" sz="17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fi-FI" sz="17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toksiinidega</a:t>
            </a:r>
            <a:r>
              <a:rPr lang="fi-FI" sz="17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.</a:t>
            </a:r>
            <a:endParaRPr lang="en-US" sz="1700" u="none" strike="noStrike" dirty="0">
              <a:solidFill>
                <a:srgbClr val="000000"/>
              </a:solidFill>
              <a:effectLst/>
              <a:uFillTx/>
              <a:latin typeface="Suisse Int'l Light" panose="020B0304000000000000" pitchFamily="34" charset="-78"/>
            </a:endParaRPr>
          </a:p>
        </p:txBody>
      </p:sp>
      <p:pic>
        <p:nvPicPr>
          <p:cNvPr id="102" name="Google Shape;165;p17"/>
          <p:cNvPicPr/>
          <p:nvPr/>
        </p:nvPicPr>
        <p:blipFill>
          <a:blip r:embed="rId4"/>
          <a:stretch/>
        </p:blipFill>
        <p:spPr>
          <a:xfrm>
            <a:off x="4187880" y="225720"/>
            <a:ext cx="703440" cy="123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3" name="Google Shape;166;p17"/>
          <p:cNvPicPr/>
          <p:nvPr/>
        </p:nvPicPr>
        <p:blipFill>
          <a:blip r:embed="rId5"/>
          <a:stretch/>
        </p:blipFill>
        <p:spPr>
          <a:xfrm>
            <a:off x="3599280" y="708120"/>
            <a:ext cx="554040" cy="291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4" name="Google Shape;167;p17"/>
          <p:cNvPicPr/>
          <p:nvPr/>
        </p:nvPicPr>
        <p:blipFill>
          <a:blip r:embed="rId6"/>
          <a:stretch/>
        </p:blipFill>
        <p:spPr>
          <a:xfrm>
            <a:off x="4211280" y="709200"/>
            <a:ext cx="559080" cy="5540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73;p18"/>
          <p:cNvPicPr/>
          <p:nvPr/>
        </p:nvPicPr>
        <p:blipFill>
          <a:blip r:embed="rId3"/>
          <a:srcRect l="10747" t="7319" r="3891" b="7319"/>
          <a:stretch/>
        </p:blipFill>
        <p:spPr>
          <a:xfrm>
            <a:off x="720" y="0"/>
            <a:ext cx="5143320" cy="9143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6" name="Google Shape;174;p18"/>
          <p:cNvSpPr/>
          <p:nvPr/>
        </p:nvSpPr>
        <p:spPr>
          <a:xfrm>
            <a:off x="1096200" y="2232000"/>
            <a:ext cx="3680640" cy="48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28000"/>
              </a:lnSpc>
              <a:tabLst>
                <a:tab pos="0" algn="l"/>
              </a:tabLst>
            </a:pP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Kaitseb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maksarakke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toksiinikahjustuste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eest</a:t>
            </a:r>
            <a:endParaRPr lang="en-US" sz="13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7" name="Google Shape;175;p18"/>
          <p:cNvSpPr/>
          <p:nvPr/>
        </p:nvSpPr>
        <p:spPr>
          <a:xfrm>
            <a:off x="1096200" y="2946240"/>
            <a:ext cx="3680640" cy="48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28000"/>
              </a:lnSpc>
              <a:tabLst>
                <a:tab pos="0" algn="l"/>
              </a:tabLst>
            </a:pP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Toetab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südame-veresoonkonna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tervist</a:t>
            </a:r>
            <a:endParaRPr lang="en-US" sz="13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8" name="Google Shape;176;p18"/>
          <p:cNvSpPr/>
          <p:nvPr/>
        </p:nvSpPr>
        <p:spPr>
          <a:xfrm>
            <a:off x="1096200" y="1520640"/>
            <a:ext cx="3680640" cy="48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28000"/>
              </a:lnSpc>
              <a:tabLst>
                <a:tab pos="0" algn="l"/>
              </a:tabLst>
            </a:pP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Parandab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lipiidide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ainevahetust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,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soodustades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rasvlahustuvate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toksiinide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eemaldamist</a:t>
            </a:r>
            <a:endParaRPr lang="en-US" sz="13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09" name="Google Shape;177;p18"/>
          <p:cNvPicPr/>
          <p:nvPr/>
        </p:nvPicPr>
        <p:blipFill>
          <a:blip r:embed="rId4"/>
          <a:stretch/>
        </p:blipFill>
        <p:spPr>
          <a:xfrm>
            <a:off x="376200" y="1474560"/>
            <a:ext cx="540360" cy="540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0" name="Google Shape;178;p18"/>
          <p:cNvPicPr/>
          <p:nvPr/>
        </p:nvPicPr>
        <p:blipFill>
          <a:blip r:embed="rId5"/>
          <a:stretch/>
        </p:blipFill>
        <p:spPr>
          <a:xfrm>
            <a:off x="376200" y="2891880"/>
            <a:ext cx="540360" cy="540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1" name="Google Shape;179;p18"/>
          <p:cNvPicPr/>
          <p:nvPr/>
        </p:nvPicPr>
        <p:blipFill>
          <a:blip r:embed="rId6"/>
          <a:stretch/>
        </p:blipFill>
        <p:spPr>
          <a:xfrm>
            <a:off x="376200" y="2183040"/>
            <a:ext cx="540360" cy="540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2" name="Google Shape;180;p18"/>
          <p:cNvPicPr/>
          <p:nvPr/>
        </p:nvPicPr>
        <p:blipFill>
          <a:blip r:embed="rId7"/>
          <a:stretch/>
        </p:blipFill>
        <p:spPr>
          <a:xfrm>
            <a:off x="4187880" y="226080"/>
            <a:ext cx="703440" cy="123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3" name="Google Shape;181;p18"/>
          <p:cNvSpPr/>
          <p:nvPr/>
        </p:nvSpPr>
        <p:spPr>
          <a:xfrm>
            <a:off x="381960" y="714240"/>
            <a:ext cx="4761360" cy="54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12000"/>
              </a:lnSpc>
              <a:tabLst>
                <a:tab pos="0" algn="l"/>
              </a:tabLst>
            </a:pPr>
            <a:r>
              <a:rPr lang="en-US" sz="338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Coral </a:t>
            </a:r>
            <a:r>
              <a:rPr lang="en-US" sz="36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Lecithin</a:t>
            </a:r>
            <a:endParaRPr lang="en-US" sz="3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4" name="Google Shape;182;p18"/>
          <p:cNvSpPr/>
          <p:nvPr/>
        </p:nvSpPr>
        <p:spPr>
          <a:xfrm>
            <a:off x="401040" y="237600"/>
            <a:ext cx="4423320" cy="280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1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Kuulub</a:t>
            </a:r>
            <a:r>
              <a:rPr lang="en-US" sz="11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1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komplektide</a:t>
            </a:r>
            <a:r>
              <a:rPr lang="en-US" sz="11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Coral </a:t>
            </a:r>
            <a:r>
              <a:rPr lang="en-US" sz="11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Detoxja</a:t>
            </a:r>
            <a:r>
              <a:rPr lang="en-US" sz="11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Detox Plus </a:t>
            </a:r>
            <a:r>
              <a:rPr lang="en-US" sz="11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koostisse</a:t>
            </a:r>
            <a:endParaRPr lang="en-US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88;p19"/>
          <p:cNvPicPr/>
          <p:nvPr/>
        </p:nvPicPr>
        <p:blipFill>
          <a:blip r:embed="rId3"/>
          <a:stretch/>
        </p:blipFill>
        <p:spPr>
          <a:xfrm>
            <a:off x="720" y="0"/>
            <a:ext cx="5143320" cy="9143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6" name="Google Shape;189;p19"/>
          <p:cNvSpPr/>
          <p:nvPr/>
        </p:nvSpPr>
        <p:spPr>
          <a:xfrm>
            <a:off x="381960" y="714240"/>
            <a:ext cx="4383000" cy="514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1400" u="none" strike="noStrike" dirty="0">
              <a:solidFill>
                <a:srgbClr val="000000"/>
              </a:solidFill>
              <a:effectLst/>
              <a:uFillTx/>
              <a:latin typeface="Suisse Int'l Light" panose="020B0304000000000000" pitchFamily="34" charset="-78"/>
              <a:ea typeface="Arial"/>
            </a:endParaRPr>
          </a:p>
        </p:txBody>
      </p:sp>
      <p:sp>
        <p:nvSpPr>
          <p:cNvPr id="117" name="Google Shape;190;p19"/>
          <p:cNvSpPr/>
          <p:nvPr/>
        </p:nvSpPr>
        <p:spPr>
          <a:xfrm>
            <a:off x="381960" y="714240"/>
            <a:ext cx="4525920" cy="657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12000"/>
              </a:lnSpc>
              <a:tabLst>
                <a:tab pos="0" algn="l"/>
              </a:tabLst>
            </a:pPr>
            <a:r>
              <a:rPr lang="en-US" sz="36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H-500</a:t>
            </a:r>
            <a:endParaRPr lang="en-US" sz="3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8" name="Google Shape;191;p19"/>
          <p:cNvSpPr/>
          <p:nvPr/>
        </p:nvSpPr>
        <p:spPr>
          <a:xfrm>
            <a:off x="344520" y="1482840"/>
            <a:ext cx="4458240" cy="178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Toode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,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millel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on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tugev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antioksüdantne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toime</a:t>
            </a:r>
            <a:r>
              <a:rPr lang="et-EE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.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Takistab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tervete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rakkude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oksüdeerumist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,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aidates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taastada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organismi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normaalset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toimimist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.</a:t>
            </a:r>
            <a:endParaRPr lang="en-US" sz="17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19" name="Google Shape;192;p19"/>
          <p:cNvPicPr/>
          <p:nvPr/>
        </p:nvPicPr>
        <p:blipFill>
          <a:blip r:embed="rId4"/>
          <a:stretch/>
        </p:blipFill>
        <p:spPr>
          <a:xfrm>
            <a:off x="4187880" y="225720"/>
            <a:ext cx="703440" cy="123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0" name="Google Shape;193;p19"/>
          <p:cNvPicPr/>
          <p:nvPr/>
        </p:nvPicPr>
        <p:blipFill>
          <a:blip r:embed="rId5"/>
          <a:stretch/>
        </p:blipFill>
        <p:spPr>
          <a:xfrm>
            <a:off x="3599280" y="708120"/>
            <a:ext cx="554040" cy="291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1" name="Google Shape;194;p19"/>
          <p:cNvPicPr/>
          <p:nvPr/>
        </p:nvPicPr>
        <p:blipFill>
          <a:blip r:embed="rId6"/>
          <a:stretch/>
        </p:blipFill>
        <p:spPr>
          <a:xfrm>
            <a:off x="4211280" y="709200"/>
            <a:ext cx="559080" cy="5540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200;p20"/>
          <p:cNvPicPr/>
          <p:nvPr/>
        </p:nvPicPr>
        <p:blipFill>
          <a:blip r:embed="rId3"/>
          <a:srcRect t="-2548" b="2548"/>
          <a:stretch/>
        </p:blipFill>
        <p:spPr>
          <a:xfrm>
            <a:off x="720" y="0"/>
            <a:ext cx="5143320" cy="9143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3" name="Google Shape;201;p20"/>
          <p:cNvSpPr/>
          <p:nvPr/>
        </p:nvSpPr>
        <p:spPr>
          <a:xfrm>
            <a:off x="381960" y="714240"/>
            <a:ext cx="3161520" cy="514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1400" u="none" strike="noStrike" dirty="0">
              <a:solidFill>
                <a:srgbClr val="000000"/>
              </a:solidFill>
              <a:effectLst/>
              <a:uFillTx/>
              <a:latin typeface="Suisse Int'l Light" panose="020B0304000000000000" pitchFamily="34" charset="-78"/>
              <a:ea typeface="Arial"/>
            </a:endParaRPr>
          </a:p>
        </p:txBody>
      </p:sp>
      <p:sp>
        <p:nvSpPr>
          <p:cNvPr id="124" name="Google Shape;202;p20"/>
          <p:cNvSpPr/>
          <p:nvPr/>
        </p:nvSpPr>
        <p:spPr>
          <a:xfrm>
            <a:off x="381960" y="714240"/>
            <a:ext cx="3304440" cy="657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12000"/>
              </a:lnSpc>
              <a:tabLst>
                <a:tab pos="0" algn="l"/>
              </a:tabLst>
            </a:pPr>
            <a:r>
              <a:rPr lang="en-US" sz="36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H-500</a:t>
            </a:r>
            <a:endParaRPr lang="en-US" sz="3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5" name="Google Shape;203;p20"/>
          <p:cNvSpPr/>
          <p:nvPr/>
        </p:nvSpPr>
        <p:spPr>
          <a:xfrm>
            <a:off x="1096200" y="1595340"/>
            <a:ext cx="3680640" cy="280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28000"/>
              </a:lnSpc>
              <a:tabLst>
                <a:tab pos="0" algn="l"/>
              </a:tabLst>
            </a:pP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Kaitseb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terveid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rakke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toksiinide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eest</a:t>
            </a:r>
            <a:endParaRPr lang="en-US" sz="13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6" name="Google Shape;204;p20"/>
          <p:cNvSpPr/>
          <p:nvPr/>
        </p:nvSpPr>
        <p:spPr>
          <a:xfrm>
            <a:off x="1096200" y="2235240"/>
            <a:ext cx="3680640" cy="48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28000"/>
              </a:lnSpc>
              <a:tabLst>
                <a:tab pos="0" algn="l"/>
              </a:tabLst>
            </a:pP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Kiirendab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taastumist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pärast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füüsilist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ja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vaimset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stressi</a:t>
            </a:r>
            <a:endParaRPr lang="en-US" sz="13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7" name="Google Shape;205;p20"/>
          <p:cNvSpPr/>
          <p:nvPr/>
        </p:nvSpPr>
        <p:spPr>
          <a:xfrm>
            <a:off x="1096200" y="2961180"/>
            <a:ext cx="3680640" cy="48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28000"/>
              </a:lnSpc>
              <a:tabLst>
                <a:tab pos="0" algn="l"/>
              </a:tabLst>
            </a:pP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Suurendab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keha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energiavarusid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,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stimuleerides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rakkude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energiatootmist</a:t>
            </a:r>
            <a:endParaRPr lang="en-US" sz="13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28" name="Google Shape;206;p20"/>
          <p:cNvPicPr/>
          <p:nvPr/>
        </p:nvPicPr>
        <p:blipFill>
          <a:blip r:embed="rId4"/>
          <a:stretch/>
        </p:blipFill>
        <p:spPr>
          <a:xfrm>
            <a:off x="376200" y="2202480"/>
            <a:ext cx="540360" cy="540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9" name="Google Shape;207;p20"/>
          <p:cNvPicPr/>
          <p:nvPr/>
        </p:nvPicPr>
        <p:blipFill>
          <a:blip r:embed="rId5"/>
          <a:stretch/>
        </p:blipFill>
        <p:spPr>
          <a:xfrm>
            <a:off x="376200" y="2933640"/>
            <a:ext cx="540360" cy="540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0" name="Google Shape;208;p20"/>
          <p:cNvPicPr/>
          <p:nvPr/>
        </p:nvPicPr>
        <p:blipFill>
          <a:blip r:embed="rId6"/>
          <a:stretch/>
        </p:blipFill>
        <p:spPr>
          <a:xfrm>
            <a:off x="376200" y="1465560"/>
            <a:ext cx="540360" cy="540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1" name="Google Shape;209;p20"/>
          <p:cNvPicPr/>
          <p:nvPr/>
        </p:nvPicPr>
        <p:blipFill>
          <a:blip r:embed="rId7"/>
          <a:stretch/>
        </p:blipFill>
        <p:spPr>
          <a:xfrm>
            <a:off x="4187880" y="226080"/>
            <a:ext cx="703440" cy="123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2" name="Google Shape;210;p20"/>
          <p:cNvSpPr/>
          <p:nvPr/>
        </p:nvSpPr>
        <p:spPr>
          <a:xfrm>
            <a:off x="401040" y="237600"/>
            <a:ext cx="4423320" cy="280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1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Kuulub</a:t>
            </a:r>
            <a:r>
              <a:rPr lang="en-US" sz="11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1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komplektide</a:t>
            </a:r>
            <a:r>
              <a:rPr lang="en-US" sz="11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Coral Detox ja Detox Plus </a:t>
            </a:r>
            <a:r>
              <a:rPr lang="en-US" sz="11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koostisse</a:t>
            </a:r>
            <a:endParaRPr lang="en-US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216;p21"/>
          <p:cNvPicPr/>
          <p:nvPr/>
        </p:nvPicPr>
        <p:blipFill>
          <a:blip r:embed="rId3"/>
          <a:stretch/>
        </p:blipFill>
        <p:spPr>
          <a:xfrm>
            <a:off x="720" y="0"/>
            <a:ext cx="5143320" cy="9143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4" name="Google Shape;217;p21"/>
          <p:cNvSpPr/>
          <p:nvPr/>
        </p:nvSpPr>
        <p:spPr>
          <a:xfrm>
            <a:off x="381960" y="714240"/>
            <a:ext cx="4525920" cy="657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12000"/>
              </a:lnSpc>
              <a:tabLst>
                <a:tab pos="0" algn="l"/>
              </a:tabLst>
            </a:pPr>
            <a:r>
              <a:rPr lang="en-US" sz="36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Coral-Mine</a:t>
            </a:r>
            <a:endParaRPr lang="en-US" sz="3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5" name="Google Shape;218;p21"/>
          <p:cNvSpPr/>
          <p:nvPr/>
        </p:nvSpPr>
        <p:spPr>
          <a:xfrm>
            <a:off x="381960" y="1371600"/>
            <a:ext cx="4456080" cy="929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Jaapani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merest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kaevandatud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iidsete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süvamere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korallide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mineraalne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koostis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. Coral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Clubi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müügihitt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.</a:t>
            </a:r>
            <a:endParaRPr lang="en-US" sz="17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36" name="Google Shape;219;p21"/>
          <p:cNvPicPr/>
          <p:nvPr/>
        </p:nvPicPr>
        <p:blipFill>
          <a:blip r:embed="rId4"/>
          <a:stretch/>
        </p:blipFill>
        <p:spPr>
          <a:xfrm>
            <a:off x="4187880" y="225720"/>
            <a:ext cx="703440" cy="123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7" name="Google Shape;220;p21"/>
          <p:cNvPicPr/>
          <p:nvPr/>
        </p:nvPicPr>
        <p:blipFill>
          <a:blip r:embed="rId5"/>
          <a:stretch/>
        </p:blipFill>
        <p:spPr>
          <a:xfrm>
            <a:off x="3599280" y="708120"/>
            <a:ext cx="554040" cy="291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8" name="Google Shape;221;p21"/>
          <p:cNvPicPr/>
          <p:nvPr/>
        </p:nvPicPr>
        <p:blipFill>
          <a:blip r:embed="rId6"/>
          <a:stretch/>
        </p:blipFill>
        <p:spPr>
          <a:xfrm>
            <a:off x="4211280" y="709200"/>
            <a:ext cx="559080" cy="5540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23;p4"/>
          <p:cNvPicPr/>
          <p:nvPr/>
        </p:nvPicPr>
        <p:blipFill>
          <a:blip r:embed="rId2"/>
          <a:stretch/>
        </p:blipFill>
        <p:spPr>
          <a:xfrm>
            <a:off x="720" y="0"/>
            <a:ext cx="5143320" cy="9143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" name="Google Shape;24;p4"/>
          <p:cNvSpPr/>
          <p:nvPr/>
        </p:nvSpPr>
        <p:spPr>
          <a:xfrm>
            <a:off x="376200" y="1901160"/>
            <a:ext cx="4392360" cy="261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7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Toksiinide</a:t>
            </a:r>
            <a:r>
              <a:rPr lang="en-US" sz="17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väljutamine</a:t>
            </a:r>
            <a:r>
              <a:rPr lang="en-US" sz="17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ja </a:t>
            </a:r>
            <a:r>
              <a:rPr lang="en-US" sz="17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kergustunne</a:t>
            </a:r>
            <a:r>
              <a:rPr lang="en-US" sz="17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endParaRPr lang="en-US" sz="17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" name="Google Shape;25;p4"/>
          <p:cNvSpPr/>
          <p:nvPr/>
        </p:nvSpPr>
        <p:spPr>
          <a:xfrm>
            <a:off x="376200" y="684360"/>
            <a:ext cx="4392360" cy="1216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36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Coral Detox</a:t>
            </a:r>
            <a:endParaRPr lang="en-US" sz="3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36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Coral Detox Plus</a:t>
            </a:r>
            <a:endParaRPr lang="en-US" sz="3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8" name="Google Shape;26;p4"/>
          <p:cNvPicPr/>
          <p:nvPr/>
        </p:nvPicPr>
        <p:blipFill>
          <a:blip r:embed="rId3"/>
          <a:stretch/>
        </p:blipFill>
        <p:spPr>
          <a:xfrm>
            <a:off x="4187880" y="225720"/>
            <a:ext cx="703440" cy="123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" name="Google Shape;27;p4"/>
          <p:cNvSpPr/>
          <p:nvPr/>
        </p:nvSpPr>
        <p:spPr>
          <a:xfrm>
            <a:off x="1188720" y="2584980"/>
            <a:ext cx="3970440" cy="19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Toksiinide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väljutamine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ja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kergustunne</a:t>
            </a:r>
            <a:endParaRPr lang="en-US" sz="13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0" name="Google Shape;28;p4"/>
          <p:cNvPicPr/>
          <p:nvPr/>
        </p:nvPicPr>
        <p:blipFill>
          <a:blip r:embed="rId4"/>
          <a:stretch/>
        </p:blipFill>
        <p:spPr>
          <a:xfrm>
            <a:off x="4187880" y="226080"/>
            <a:ext cx="703440" cy="123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1" name="Google Shape;29;p4"/>
          <p:cNvPicPr/>
          <p:nvPr/>
        </p:nvPicPr>
        <p:blipFill>
          <a:blip r:embed="rId5"/>
          <a:stretch/>
        </p:blipFill>
        <p:spPr>
          <a:xfrm>
            <a:off x="376200" y="2410920"/>
            <a:ext cx="547920" cy="547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2" name="Google Shape;30;p4"/>
          <p:cNvPicPr/>
          <p:nvPr/>
        </p:nvPicPr>
        <p:blipFill>
          <a:blip r:embed="rId6"/>
          <a:stretch/>
        </p:blipFill>
        <p:spPr>
          <a:xfrm>
            <a:off x="376200" y="3217320"/>
            <a:ext cx="547920" cy="547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3" name="Google Shape;31;p4"/>
          <p:cNvPicPr/>
          <p:nvPr/>
        </p:nvPicPr>
        <p:blipFill>
          <a:blip r:embed="rId7"/>
          <a:stretch/>
        </p:blipFill>
        <p:spPr>
          <a:xfrm>
            <a:off x="376200" y="4023720"/>
            <a:ext cx="547920" cy="547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4" name="Google Shape;32;p4"/>
          <p:cNvSpPr/>
          <p:nvPr/>
        </p:nvSpPr>
        <p:spPr>
          <a:xfrm>
            <a:off x="1188720" y="3204396"/>
            <a:ext cx="3579840" cy="799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Vitamiinide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,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mineraalide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ja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teiste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kasulike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toitainete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sünergia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enesetunde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terviklikuks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parandamiseks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endParaRPr lang="en-US" sz="13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13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" name="Google Shape;33;p4"/>
          <p:cNvSpPr/>
          <p:nvPr/>
        </p:nvSpPr>
        <p:spPr>
          <a:xfrm>
            <a:off x="1188720" y="4171440"/>
            <a:ext cx="3970440" cy="39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Õrn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detoks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ilma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rangete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piiranguteta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 </a:t>
            </a:r>
            <a:endParaRPr lang="en-US" sz="13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13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227;p22"/>
          <p:cNvPicPr/>
          <p:nvPr/>
        </p:nvPicPr>
        <p:blipFill>
          <a:blip r:embed="rId3"/>
          <a:srcRect t="-9411" b="9411"/>
          <a:stretch/>
        </p:blipFill>
        <p:spPr>
          <a:xfrm>
            <a:off x="720" y="0"/>
            <a:ext cx="5143320" cy="9143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0" name="Google Shape;228;p22"/>
          <p:cNvSpPr/>
          <p:nvPr/>
        </p:nvSpPr>
        <p:spPr>
          <a:xfrm>
            <a:off x="381960" y="714240"/>
            <a:ext cx="4525920" cy="657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12000"/>
              </a:lnSpc>
              <a:tabLst>
                <a:tab pos="0" algn="l"/>
              </a:tabLst>
            </a:pPr>
            <a:r>
              <a:rPr lang="en-US" sz="36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Coral-Mine</a:t>
            </a:r>
            <a:endParaRPr lang="en-US" sz="3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1" name="Google Shape;229;p22"/>
          <p:cNvSpPr/>
          <p:nvPr/>
        </p:nvSpPr>
        <p:spPr>
          <a:xfrm>
            <a:off x="1096200" y="2313818"/>
            <a:ext cx="3680640" cy="326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28000"/>
              </a:lnSpc>
              <a:tabLst>
                <a:tab pos="0" algn="l"/>
              </a:tabLst>
            </a:pP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Edendab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vees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lahustuvate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toksiinide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eemaldamist</a:t>
            </a:r>
            <a:endParaRPr lang="en-US" sz="13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2" name="Google Shape;230;p22"/>
          <p:cNvSpPr/>
          <p:nvPr/>
        </p:nvSpPr>
        <p:spPr>
          <a:xfrm>
            <a:off x="1096200" y="3046418"/>
            <a:ext cx="3680640" cy="326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28000"/>
              </a:lnSpc>
              <a:tabLst>
                <a:tab pos="0" algn="l"/>
              </a:tabLst>
            </a:pP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Parandab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ainevahetusprotsesse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organismis</a:t>
            </a:r>
            <a:endParaRPr lang="en-US" sz="13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3" name="Google Shape;231;p22"/>
          <p:cNvSpPr/>
          <p:nvPr/>
        </p:nvSpPr>
        <p:spPr>
          <a:xfrm>
            <a:off x="1096200" y="1581578"/>
            <a:ext cx="3680640" cy="326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28000"/>
              </a:lnSpc>
              <a:tabLst>
                <a:tab pos="0" algn="l"/>
              </a:tabLst>
            </a:pP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Säilitab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vee-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soola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tasakaalu</a:t>
            </a:r>
            <a:endParaRPr lang="en-US" sz="13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44" name="Google Shape;232;p22"/>
          <p:cNvPicPr/>
          <p:nvPr/>
        </p:nvPicPr>
        <p:blipFill>
          <a:blip r:embed="rId4"/>
          <a:stretch/>
        </p:blipFill>
        <p:spPr>
          <a:xfrm>
            <a:off x="367920" y="1474838"/>
            <a:ext cx="540360" cy="540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5" name="Google Shape;233;p22"/>
          <p:cNvPicPr/>
          <p:nvPr/>
        </p:nvPicPr>
        <p:blipFill>
          <a:blip r:embed="rId5"/>
          <a:stretch/>
        </p:blipFill>
        <p:spPr>
          <a:xfrm>
            <a:off x="367920" y="2207078"/>
            <a:ext cx="540360" cy="540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6" name="Google Shape;234;p22"/>
          <p:cNvPicPr/>
          <p:nvPr/>
        </p:nvPicPr>
        <p:blipFill>
          <a:blip r:embed="rId6"/>
          <a:stretch/>
        </p:blipFill>
        <p:spPr>
          <a:xfrm>
            <a:off x="367920" y="2939678"/>
            <a:ext cx="540360" cy="540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7" name="Google Shape;235;p22"/>
          <p:cNvPicPr/>
          <p:nvPr/>
        </p:nvPicPr>
        <p:blipFill>
          <a:blip r:embed="rId7"/>
          <a:stretch/>
        </p:blipFill>
        <p:spPr>
          <a:xfrm>
            <a:off x="4187880" y="226080"/>
            <a:ext cx="703440" cy="123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8" name="Google Shape;236;p22"/>
          <p:cNvSpPr/>
          <p:nvPr/>
        </p:nvSpPr>
        <p:spPr>
          <a:xfrm>
            <a:off x="401040" y="237600"/>
            <a:ext cx="4423320" cy="280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1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Kuulub</a:t>
            </a:r>
            <a:r>
              <a:rPr lang="en-US" sz="11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1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komplektide</a:t>
            </a:r>
            <a:r>
              <a:rPr lang="en-US" sz="11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Coral Detox ja Detox Plus </a:t>
            </a:r>
            <a:r>
              <a:rPr lang="en-US" sz="11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koostisse</a:t>
            </a:r>
            <a:endParaRPr lang="en-US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242;p23"/>
          <p:cNvPicPr/>
          <p:nvPr/>
        </p:nvPicPr>
        <p:blipFill>
          <a:blip r:embed="rId3"/>
          <a:stretch/>
        </p:blipFill>
        <p:spPr>
          <a:xfrm>
            <a:off x="720" y="0"/>
            <a:ext cx="5143320" cy="9143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0" name="Google Shape;243;p23"/>
          <p:cNvSpPr/>
          <p:nvPr/>
        </p:nvSpPr>
        <p:spPr>
          <a:xfrm>
            <a:off x="381960" y="714240"/>
            <a:ext cx="4525920" cy="657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12000"/>
              </a:lnSpc>
              <a:tabLst>
                <a:tab pos="0" algn="l"/>
              </a:tabLst>
            </a:pPr>
            <a:r>
              <a:rPr lang="en-US" sz="36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PentoKan</a:t>
            </a:r>
            <a:r>
              <a:rPr lang="en-US" sz="36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36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К</a:t>
            </a:r>
            <a:r>
              <a:rPr lang="en-US" sz="36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+</a:t>
            </a:r>
            <a:endParaRPr lang="en-US" sz="3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1" name="Google Shape;244;p23"/>
          <p:cNvSpPr/>
          <p:nvPr/>
        </p:nvSpPr>
        <p:spPr>
          <a:xfrm>
            <a:off x="381960" y="1611360"/>
            <a:ext cx="4190040" cy="2358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Tasakaalustatud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kaaliumi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, C-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vitamiini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ja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riboosi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kombinatsioon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–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kolm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komponenti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, mis on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olulised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tõhusa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energiametabolismi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säilitamiseks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. See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mugav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vorm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tagab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suurema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biosaadavuse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,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võimaldades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toimeainetel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kiiremini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ja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tõhusamalt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imenduda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.</a:t>
            </a:r>
            <a:endParaRPr lang="en-US" sz="17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52" name="Google Shape;245;p23"/>
          <p:cNvPicPr/>
          <p:nvPr/>
        </p:nvPicPr>
        <p:blipFill>
          <a:blip r:embed="rId4"/>
          <a:stretch/>
        </p:blipFill>
        <p:spPr>
          <a:xfrm>
            <a:off x="4187880" y="225720"/>
            <a:ext cx="703440" cy="123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3" name="Google Shape;246;p23"/>
          <p:cNvPicPr/>
          <p:nvPr/>
        </p:nvPicPr>
        <p:blipFill>
          <a:blip r:embed="rId5"/>
          <a:stretch/>
        </p:blipFill>
        <p:spPr>
          <a:xfrm>
            <a:off x="3599280" y="708120"/>
            <a:ext cx="554040" cy="291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4" name="Google Shape;247;p23"/>
          <p:cNvPicPr/>
          <p:nvPr/>
        </p:nvPicPr>
        <p:blipFill>
          <a:blip r:embed="rId6"/>
          <a:stretch/>
        </p:blipFill>
        <p:spPr>
          <a:xfrm>
            <a:off x="4211280" y="709200"/>
            <a:ext cx="559080" cy="5540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253;p24"/>
          <p:cNvPicPr/>
          <p:nvPr/>
        </p:nvPicPr>
        <p:blipFill>
          <a:blip r:embed="rId3"/>
          <a:stretch/>
        </p:blipFill>
        <p:spPr>
          <a:xfrm>
            <a:off x="720" y="0"/>
            <a:ext cx="5143320" cy="9143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6" name="Google Shape;254;p24"/>
          <p:cNvSpPr/>
          <p:nvPr/>
        </p:nvSpPr>
        <p:spPr>
          <a:xfrm>
            <a:off x="381960" y="714240"/>
            <a:ext cx="4525920" cy="657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12000"/>
              </a:lnSpc>
              <a:tabLst>
                <a:tab pos="0" algn="l"/>
              </a:tabLst>
            </a:pPr>
            <a:r>
              <a:rPr lang="en-US" sz="3600" u="none" strike="noStrike" dirty="0" err="1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PentoKan</a:t>
            </a:r>
            <a:r>
              <a:rPr lang="en-US" sz="36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K+</a:t>
            </a:r>
            <a:endParaRPr lang="en-US" sz="3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7" name="Google Shape;255;p24"/>
          <p:cNvSpPr/>
          <p:nvPr/>
        </p:nvSpPr>
        <p:spPr>
          <a:xfrm>
            <a:off x="1096200" y="1586880"/>
            <a:ext cx="3680640" cy="419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28000"/>
              </a:lnSpc>
              <a:tabLst>
                <a:tab pos="0" algn="l"/>
              </a:tabLst>
            </a:pP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Toetab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südame-veresoonkonna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tervist</a:t>
            </a:r>
            <a:endParaRPr lang="en-US" sz="13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8" name="Google Shape;256;p24"/>
          <p:cNvSpPr/>
          <p:nvPr/>
        </p:nvSpPr>
        <p:spPr>
          <a:xfrm>
            <a:off x="1096200" y="3348720"/>
            <a:ext cx="3680640" cy="419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28000"/>
              </a:lnSpc>
              <a:tabLst>
                <a:tab pos="0" algn="l"/>
              </a:tabLst>
            </a:pPr>
            <a:r>
              <a:rPr lang="en-US" sz="12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Aitab</a:t>
            </a:r>
            <a:r>
              <a:rPr lang="en-US" sz="12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2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kiirendada</a:t>
            </a:r>
            <a:r>
              <a:rPr lang="en-US" sz="12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2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taastumist</a:t>
            </a:r>
            <a:r>
              <a:rPr lang="en-US" sz="12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2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treeningust</a:t>
            </a:r>
            <a:r>
              <a:rPr lang="en-US" sz="12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ja </a:t>
            </a:r>
            <a:r>
              <a:rPr lang="en-US" sz="12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stressist</a:t>
            </a:r>
            <a:endParaRPr lang="en-U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9" name="Google Shape;257;p24"/>
          <p:cNvSpPr/>
          <p:nvPr/>
        </p:nvSpPr>
        <p:spPr>
          <a:xfrm>
            <a:off x="1096200" y="2190600"/>
            <a:ext cx="3680640" cy="982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28000"/>
              </a:lnSpc>
              <a:tabLst>
                <a:tab pos="0" algn="l"/>
              </a:tabLst>
            </a:pPr>
            <a:r>
              <a:rPr lang="en-US" sz="12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äilitab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kõrge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energiataseme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ja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sooritusvõime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,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pakkudes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kehale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detoksifitseerimise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protsessideks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vajalikke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ressursse</a:t>
            </a:r>
            <a:endParaRPr lang="en-US" sz="13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60" name="Google Shape;258;p24"/>
          <p:cNvPicPr/>
          <p:nvPr/>
        </p:nvPicPr>
        <p:blipFill>
          <a:blip r:embed="rId4"/>
          <a:stretch/>
        </p:blipFill>
        <p:spPr>
          <a:xfrm>
            <a:off x="367920" y="1465560"/>
            <a:ext cx="540360" cy="540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1" name="Google Shape;259;p24"/>
          <p:cNvPicPr/>
          <p:nvPr/>
        </p:nvPicPr>
        <p:blipFill>
          <a:blip r:embed="rId5"/>
          <a:stretch/>
        </p:blipFill>
        <p:spPr>
          <a:xfrm>
            <a:off x="367920" y="2295360"/>
            <a:ext cx="540360" cy="540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2" name="Google Shape;260;p24"/>
          <p:cNvPicPr/>
          <p:nvPr/>
        </p:nvPicPr>
        <p:blipFill>
          <a:blip r:embed="rId6"/>
          <a:stretch/>
        </p:blipFill>
        <p:spPr>
          <a:xfrm>
            <a:off x="367920" y="3227760"/>
            <a:ext cx="540360" cy="540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3" name="Google Shape;261;p24"/>
          <p:cNvPicPr/>
          <p:nvPr/>
        </p:nvPicPr>
        <p:blipFill>
          <a:blip r:embed="rId7"/>
          <a:stretch/>
        </p:blipFill>
        <p:spPr>
          <a:xfrm>
            <a:off x="4187880" y="226080"/>
            <a:ext cx="703440" cy="123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4" name="Google Shape;262;p24"/>
          <p:cNvSpPr/>
          <p:nvPr/>
        </p:nvSpPr>
        <p:spPr>
          <a:xfrm>
            <a:off x="401040" y="237600"/>
            <a:ext cx="4423320" cy="280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1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Sisaldub</a:t>
            </a:r>
            <a:r>
              <a:rPr lang="en-US" sz="11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Coral Detox Plus </a:t>
            </a:r>
            <a:r>
              <a:rPr lang="en-US" sz="11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komplektides</a:t>
            </a:r>
            <a:endParaRPr lang="en-US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268;p25"/>
          <p:cNvPicPr/>
          <p:nvPr/>
        </p:nvPicPr>
        <p:blipFill>
          <a:blip r:embed="rId3"/>
          <a:stretch/>
        </p:blipFill>
        <p:spPr>
          <a:xfrm>
            <a:off x="720" y="0"/>
            <a:ext cx="5143320" cy="9143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6" name="Google Shape;269;p25"/>
          <p:cNvSpPr/>
          <p:nvPr/>
        </p:nvSpPr>
        <p:spPr>
          <a:xfrm>
            <a:off x="381960" y="714240"/>
            <a:ext cx="4585320" cy="514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1400" u="none" strike="noStrike" dirty="0">
              <a:solidFill>
                <a:srgbClr val="000000"/>
              </a:solidFill>
              <a:effectLst/>
              <a:uFillTx/>
              <a:latin typeface="Suisse Int'l Light" panose="020B0304000000000000" pitchFamily="34" charset="-78"/>
              <a:ea typeface="Arial"/>
            </a:endParaRPr>
          </a:p>
        </p:txBody>
      </p:sp>
      <p:sp>
        <p:nvSpPr>
          <p:cNvPr id="167" name="Google Shape;270;p25"/>
          <p:cNvSpPr/>
          <p:nvPr/>
        </p:nvSpPr>
        <p:spPr>
          <a:xfrm>
            <a:off x="381960" y="714240"/>
            <a:ext cx="4728240" cy="657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12000"/>
              </a:lnSpc>
              <a:tabLst>
                <a:tab pos="0" algn="l"/>
              </a:tabLst>
            </a:pPr>
            <a:r>
              <a:rPr lang="en-US" sz="36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Coral Alfalfa</a:t>
            </a:r>
            <a:endParaRPr lang="en-US" sz="3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8" name="Google Shape;271;p25"/>
          <p:cNvSpPr/>
          <p:nvPr/>
        </p:nvSpPr>
        <p:spPr>
          <a:xfrm>
            <a:off x="393480" y="1499400"/>
            <a:ext cx="4456080" cy="20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7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Lutsern</a:t>
            </a:r>
            <a:r>
              <a:rPr lang="en-US" sz="17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on </a:t>
            </a:r>
            <a:r>
              <a:rPr lang="en-US" sz="17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taimne</a:t>
            </a:r>
            <a:r>
              <a:rPr lang="en-US" sz="17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vitamiinide</a:t>
            </a:r>
            <a:r>
              <a:rPr lang="en-US" sz="17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, </a:t>
            </a:r>
            <a:r>
              <a:rPr lang="en-US" sz="17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mineraalide</a:t>
            </a:r>
            <a:r>
              <a:rPr lang="en-US" sz="17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, </a:t>
            </a:r>
            <a:r>
              <a:rPr lang="en-US" sz="17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saponiinide</a:t>
            </a:r>
            <a:r>
              <a:rPr lang="en-US" sz="17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ja </a:t>
            </a:r>
            <a:r>
              <a:rPr lang="en-US" sz="17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flavonoidide</a:t>
            </a:r>
            <a:r>
              <a:rPr lang="en-US" sz="17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allikas</a:t>
            </a:r>
            <a:r>
              <a:rPr lang="en-US" sz="17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. </a:t>
            </a:r>
            <a:r>
              <a:rPr lang="en-US" sz="17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Sellel</a:t>
            </a:r>
            <a:r>
              <a:rPr lang="en-US" sz="17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on </a:t>
            </a:r>
            <a:r>
              <a:rPr lang="en-US" sz="17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üldtooniline</a:t>
            </a:r>
            <a:r>
              <a:rPr lang="en-US" sz="17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toime</a:t>
            </a:r>
            <a:r>
              <a:rPr lang="en-US" sz="17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. </a:t>
            </a:r>
            <a:r>
              <a:rPr lang="en-US" sz="17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Lisaks</a:t>
            </a:r>
            <a:r>
              <a:rPr lang="en-US" sz="17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lutserni</a:t>
            </a:r>
            <a:r>
              <a:rPr lang="en-US" sz="17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rohule</a:t>
            </a:r>
            <a:r>
              <a:rPr lang="en-US" sz="17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sisaldab</a:t>
            </a:r>
            <a:r>
              <a:rPr lang="en-US" sz="17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toode</a:t>
            </a:r>
            <a:r>
              <a:rPr lang="en-US" sz="17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ka </a:t>
            </a:r>
            <a:r>
              <a:rPr lang="en-US" sz="17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kontsentreeritud</a:t>
            </a:r>
            <a:r>
              <a:rPr lang="en-US" sz="17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lutserni</a:t>
            </a:r>
            <a:r>
              <a:rPr lang="en-US" sz="17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lehemahla</a:t>
            </a:r>
            <a:r>
              <a:rPr lang="en-US" sz="17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, mis </a:t>
            </a:r>
            <a:r>
              <a:rPr lang="en-US" sz="17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võimendab</a:t>
            </a:r>
            <a:r>
              <a:rPr lang="en-US" sz="17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selle</a:t>
            </a:r>
            <a:r>
              <a:rPr lang="en-US" sz="17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kasulikke</a:t>
            </a:r>
            <a:r>
              <a:rPr lang="en-US" sz="17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omadusi</a:t>
            </a:r>
            <a:r>
              <a:rPr lang="en-US" sz="17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.</a:t>
            </a:r>
            <a:endParaRPr lang="en-US" sz="1700" u="none" strike="noStrike" dirty="0">
              <a:solidFill>
                <a:srgbClr val="FFFFFF"/>
              </a:solidFill>
              <a:effectLst/>
              <a:uFillTx/>
              <a:latin typeface="Suisse Int'l Light" panose="020B0304000000000000" pitchFamily="34" charset="-78"/>
            </a:endParaRPr>
          </a:p>
        </p:txBody>
      </p:sp>
      <p:pic>
        <p:nvPicPr>
          <p:cNvPr id="169" name="Google Shape;272;p25"/>
          <p:cNvPicPr/>
          <p:nvPr/>
        </p:nvPicPr>
        <p:blipFill>
          <a:blip r:embed="rId4"/>
          <a:stretch/>
        </p:blipFill>
        <p:spPr>
          <a:xfrm>
            <a:off x="4187880" y="225720"/>
            <a:ext cx="703440" cy="123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0" name="Google Shape;273;p25"/>
          <p:cNvPicPr/>
          <p:nvPr/>
        </p:nvPicPr>
        <p:blipFill>
          <a:blip r:embed="rId5"/>
          <a:stretch/>
        </p:blipFill>
        <p:spPr>
          <a:xfrm>
            <a:off x="4403520" y="764640"/>
            <a:ext cx="390600" cy="4057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279;p26"/>
          <p:cNvPicPr/>
          <p:nvPr/>
        </p:nvPicPr>
        <p:blipFill>
          <a:blip r:embed="rId3"/>
          <a:stretch/>
        </p:blipFill>
        <p:spPr>
          <a:xfrm>
            <a:off x="-32760" y="0"/>
            <a:ext cx="5143320" cy="9143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2" name="Google Shape;280;p26"/>
          <p:cNvSpPr/>
          <p:nvPr/>
        </p:nvSpPr>
        <p:spPr>
          <a:xfrm>
            <a:off x="381960" y="714240"/>
            <a:ext cx="4585320" cy="514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1400" u="none" strike="noStrike" dirty="0">
              <a:solidFill>
                <a:srgbClr val="000000"/>
              </a:solidFill>
              <a:effectLst/>
              <a:uFillTx/>
              <a:latin typeface="Suisse Int'l Light" panose="020B0304000000000000" pitchFamily="34" charset="-78"/>
              <a:ea typeface="Arial"/>
            </a:endParaRPr>
          </a:p>
        </p:txBody>
      </p:sp>
      <p:sp>
        <p:nvSpPr>
          <p:cNvPr id="173" name="Google Shape;281;p26"/>
          <p:cNvSpPr/>
          <p:nvPr/>
        </p:nvSpPr>
        <p:spPr>
          <a:xfrm>
            <a:off x="381960" y="714240"/>
            <a:ext cx="4728240" cy="657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12000"/>
              </a:lnSpc>
              <a:tabLst>
                <a:tab pos="0" algn="l"/>
              </a:tabLst>
            </a:pPr>
            <a:r>
              <a:rPr lang="en-US" sz="36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Coral Alfalfa</a:t>
            </a:r>
            <a:endParaRPr lang="en-US" sz="3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4" name="Google Shape;282;p26"/>
          <p:cNvSpPr/>
          <p:nvPr/>
        </p:nvSpPr>
        <p:spPr>
          <a:xfrm>
            <a:off x="1096200" y="2430876"/>
            <a:ext cx="3680640" cy="271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28000"/>
              </a:lnSpc>
              <a:tabLst>
                <a:tab pos="0" algn="l"/>
              </a:tabLst>
            </a:pP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Vähendab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südame-veresoonkonna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haiguste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riski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.</a:t>
            </a:r>
            <a:endParaRPr lang="en-US" sz="13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5" name="Google Shape;283;p26"/>
          <p:cNvSpPr/>
          <p:nvPr/>
        </p:nvSpPr>
        <p:spPr>
          <a:xfrm>
            <a:off x="1096200" y="3143796"/>
            <a:ext cx="3680640" cy="271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28000"/>
              </a:lnSpc>
              <a:tabLst>
                <a:tab pos="0" algn="l"/>
              </a:tabLst>
            </a:pP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Parandab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veresoonte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tervist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.</a:t>
            </a:r>
            <a:endParaRPr lang="en-US" sz="13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6" name="Google Shape;284;p26"/>
          <p:cNvSpPr/>
          <p:nvPr/>
        </p:nvSpPr>
        <p:spPr>
          <a:xfrm>
            <a:off x="1096200" y="1545996"/>
            <a:ext cx="3680640" cy="48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28000"/>
              </a:lnSpc>
              <a:tabLst>
                <a:tab pos="0" algn="l"/>
              </a:tabLst>
            </a:pP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Kaitseb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terveid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rakke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toksiinide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eest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,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ennetades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rakkude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oksüdeerumist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.</a:t>
            </a:r>
            <a:endParaRPr lang="en-US" sz="13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77" name="Google Shape;285;p26"/>
          <p:cNvPicPr/>
          <p:nvPr/>
        </p:nvPicPr>
        <p:blipFill>
          <a:blip r:embed="rId4"/>
          <a:stretch/>
        </p:blipFill>
        <p:spPr>
          <a:xfrm>
            <a:off x="376200" y="2296236"/>
            <a:ext cx="540360" cy="540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8" name="Google Shape;286;p26"/>
          <p:cNvPicPr/>
          <p:nvPr/>
        </p:nvPicPr>
        <p:blipFill>
          <a:blip r:embed="rId5"/>
          <a:stretch/>
        </p:blipFill>
        <p:spPr>
          <a:xfrm>
            <a:off x="376200" y="3009156"/>
            <a:ext cx="540360" cy="540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9" name="Google Shape;287;p26"/>
          <p:cNvPicPr/>
          <p:nvPr/>
        </p:nvPicPr>
        <p:blipFill>
          <a:blip r:embed="rId6"/>
          <a:stretch/>
        </p:blipFill>
        <p:spPr>
          <a:xfrm>
            <a:off x="376200" y="1518456"/>
            <a:ext cx="540360" cy="540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0" name="Google Shape;288;p26"/>
          <p:cNvPicPr/>
          <p:nvPr/>
        </p:nvPicPr>
        <p:blipFill>
          <a:blip r:embed="rId7"/>
          <a:stretch/>
        </p:blipFill>
        <p:spPr>
          <a:xfrm>
            <a:off x="4187880" y="226080"/>
            <a:ext cx="703440" cy="123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1" name="Google Shape;289;p26"/>
          <p:cNvSpPr/>
          <p:nvPr/>
        </p:nvSpPr>
        <p:spPr>
          <a:xfrm>
            <a:off x="401040" y="237600"/>
            <a:ext cx="4423320" cy="280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28000"/>
              </a:lnSpc>
              <a:tabLst>
                <a:tab pos="0" algn="l"/>
              </a:tabLst>
            </a:pPr>
            <a:r>
              <a:rPr lang="en-US" sz="11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Sisaldub</a:t>
            </a:r>
            <a:r>
              <a:rPr lang="en-US" sz="11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Coral Detox Plus </a:t>
            </a:r>
            <a:r>
              <a:rPr lang="en-US" sz="11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komplektides</a:t>
            </a:r>
            <a:endParaRPr lang="en-US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295;p27"/>
          <p:cNvPicPr/>
          <p:nvPr/>
        </p:nvPicPr>
        <p:blipFill>
          <a:blip r:embed="rId3"/>
          <a:stretch/>
        </p:blipFill>
        <p:spPr>
          <a:xfrm>
            <a:off x="720" y="0"/>
            <a:ext cx="5143320" cy="9143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3" name="Google Shape;296;p27"/>
          <p:cNvSpPr/>
          <p:nvPr/>
        </p:nvSpPr>
        <p:spPr>
          <a:xfrm>
            <a:off x="2896200" y="714240"/>
            <a:ext cx="2190240" cy="97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1400" u="none" strike="noStrike" dirty="0">
              <a:solidFill>
                <a:srgbClr val="000000"/>
              </a:solidFill>
              <a:effectLst/>
              <a:uFillTx/>
              <a:latin typeface="Suisse Int'l Light" panose="020B0304000000000000" pitchFamily="34" charset="-78"/>
              <a:ea typeface="Arial"/>
            </a:endParaRPr>
          </a:p>
        </p:txBody>
      </p:sp>
      <p:sp>
        <p:nvSpPr>
          <p:cNvPr id="184" name="Google Shape;297;p27"/>
          <p:cNvSpPr/>
          <p:nvPr/>
        </p:nvSpPr>
        <p:spPr>
          <a:xfrm>
            <a:off x="2896200" y="714240"/>
            <a:ext cx="2262960" cy="334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21000"/>
              </a:lnSpc>
              <a:tabLst>
                <a:tab pos="0" algn="l"/>
              </a:tabLst>
            </a:pPr>
            <a:r>
              <a:rPr lang="en-US" sz="1700" u="none" strike="noStrike" dirty="0" err="1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PentoKan</a:t>
            </a:r>
            <a:r>
              <a:rPr lang="en-US" sz="17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К</a:t>
            </a:r>
            <a:r>
              <a:rPr lang="en-US" sz="17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+</a:t>
            </a:r>
            <a:endParaRPr lang="en-US" sz="17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5" name="Google Shape;298;p27"/>
          <p:cNvSpPr/>
          <p:nvPr/>
        </p:nvSpPr>
        <p:spPr>
          <a:xfrm>
            <a:off x="2896200" y="1071720"/>
            <a:ext cx="1866240" cy="671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24000"/>
              </a:lnSpc>
              <a:tabLst>
                <a:tab pos="0" algn="l"/>
              </a:tabLst>
            </a:pP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Toetab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rakkude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energiavahetust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.</a:t>
            </a:r>
            <a:endParaRPr lang="en-US" sz="13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6" name="Google Shape;299;p27"/>
          <p:cNvSpPr/>
          <p:nvPr/>
        </p:nvSpPr>
        <p:spPr>
          <a:xfrm>
            <a:off x="381960" y="714240"/>
            <a:ext cx="2190240" cy="158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1400" u="none" strike="noStrike" dirty="0">
              <a:solidFill>
                <a:srgbClr val="000000"/>
              </a:solidFill>
              <a:effectLst/>
              <a:uFillTx/>
              <a:latin typeface="Suisse Int'l Light" panose="020B0304000000000000" pitchFamily="34" charset="-78"/>
              <a:ea typeface="Arial"/>
            </a:endParaRPr>
          </a:p>
        </p:txBody>
      </p:sp>
      <p:sp>
        <p:nvSpPr>
          <p:cNvPr id="187" name="Google Shape;300;p27"/>
          <p:cNvSpPr/>
          <p:nvPr/>
        </p:nvSpPr>
        <p:spPr>
          <a:xfrm>
            <a:off x="381960" y="714240"/>
            <a:ext cx="2262960" cy="334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21000"/>
              </a:lnSpc>
              <a:tabLst>
                <a:tab pos="0" algn="l"/>
              </a:tabLst>
            </a:pPr>
            <a:r>
              <a:rPr lang="en-US" sz="17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Coral Alfalfa</a:t>
            </a:r>
            <a:endParaRPr lang="en-US" sz="17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8" name="Google Shape;301;p27"/>
          <p:cNvSpPr/>
          <p:nvPr/>
        </p:nvSpPr>
        <p:spPr>
          <a:xfrm>
            <a:off x="381960" y="1071720"/>
            <a:ext cx="2190240" cy="1285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24000"/>
              </a:lnSpc>
              <a:tabLst>
                <a:tab pos="0" algn="l"/>
              </a:tabLst>
            </a:pP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Varustab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keha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fütotoitainetega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,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millel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on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antioksüdantsed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ja </a:t>
            </a:r>
            <a:endParaRPr lang="en-US" sz="13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24000"/>
              </a:lnSpc>
              <a:tabLst>
                <a:tab pos="0" algn="l"/>
              </a:tabLst>
            </a:pP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veresooni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tugevdavad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omadused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.</a:t>
            </a:r>
            <a:endParaRPr lang="en-US" sz="13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24000"/>
              </a:lnSpc>
              <a:tabLst>
                <a:tab pos="0" algn="l"/>
              </a:tabLst>
            </a:pPr>
            <a:endParaRPr lang="en-US" sz="13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9" name="Google Shape;302;p27"/>
          <p:cNvSpPr/>
          <p:nvPr/>
        </p:nvSpPr>
        <p:spPr>
          <a:xfrm>
            <a:off x="381960" y="7638840"/>
            <a:ext cx="4705920" cy="858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21000"/>
              </a:lnSpc>
              <a:tabLst>
                <a:tab pos="0" algn="l"/>
              </a:tabLst>
            </a:pPr>
            <a:r>
              <a:rPr lang="en-US" sz="1700" u="none" strike="noStrike" dirty="0" err="1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Koos</a:t>
            </a:r>
            <a:r>
              <a:rPr lang="en-US" sz="17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aitavad</a:t>
            </a:r>
            <a:r>
              <a:rPr lang="en-US" sz="17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need </a:t>
            </a:r>
            <a:r>
              <a:rPr lang="en-US" sz="1700" u="none" strike="noStrike" dirty="0" err="1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kiirendada</a:t>
            </a:r>
            <a:r>
              <a:rPr lang="en-US" sz="17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veresoonte</a:t>
            </a:r>
            <a:r>
              <a:rPr lang="en-US" sz="17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taastumist</a:t>
            </a:r>
            <a:r>
              <a:rPr lang="en-US" sz="17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ja </a:t>
            </a:r>
            <a:r>
              <a:rPr lang="en-US" sz="1700" u="none" strike="noStrike" dirty="0" err="1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kaitsevad</a:t>
            </a:r>
            <a:r>
              <a:rPr lang="en-US" sz="17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neid</a:t>
            </a:r>
            <a:r>
              <a:rPr lang="en-US" sz="17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mürgistuse</a:t>
            </a:r>
            <a:r>
              <a:rPr lang="en-US" sz="17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tagajärgede</a:t>
            </a:r>
            <a:r>
              <a:rPr lang="en-US" sz="17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eest</a:t>
            </a:r>
            <a:r>
              <a:rPr lang="en-US" sz="17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.</a:t>
            </a:r>
            <a:endParaRPr lang="en-US" sz="17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90" name="Google Shape;303;p27"/>
          <p:cNvPicPr/>
          <p:nvPr/>
        </p:nvPicPr>
        <p:blipFill>
          <a:blip r:embed="rId4"/>
          <a:stretch/>
        </p:blipFill>
        <p:spPr>
          <a:xfrm>
            <a:off x="4187880" y="226080"/>
            <a:ext cx="703440" cy="123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1" name="Google Shape;304;p27"/>
          <p:cNvSpPr/>
          <p:nvPr/>
        </p:nvSpPr>
        <p:spPr>
          <a:xfrm>
            <a:off x="401040" y="201600"/>
            <a:ext cx="4423320" cy="280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28000"/>
              </a:lnSpc>
              <a:tabLst>
                <a:tab pos="0" algn="l"/>
              </a:tabLst>
            </a:pP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Komponentide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sünergia</a:t>
            </a:r>
            <a:endParaRPr lang="en-US" sz="13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310;p28"/>
          <p:cNvPicPr/>
          <p:nvPr/>
        </p:nvPicPr>
        <p:blipFill>
          <a:blip r:embed="rId3"/>
          <a:stretch/>
        </p:blipFill>
        <p:spPr>
          <a:xfrm>
            <a:off x="720" y="0"/>
            <a:ext cx="5143320" cy="9143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3" name="Google Shape;311;p28"/>
          <p:cNvSpPr/>
          <p:nvPr/>
        </p:nvSpPr>
        <p:spPr>
          <a:xfrm>
            <a:off x="381960" y="1071720"/>
            <a:ext cx="2247120" cy="671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24000"/>
              </a:lnSpc>
              <a:tabLst>
                <a:tab pos="0" algn="l"/>
              </a:tabLst>
            </a:pP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Pakub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rakkudele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kaitset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oksüdeerumise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eest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.</a:t>
            </a:r>
            <a:endParaRPr lang="en-US" sz="13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4" name="Google Shape;312;p28"/>
          <p:cNvSpPr/>
          <p:nvPr/>
        </p:nvSpPr>
        <p:spPr>
          <a:xfrm>
            <a:off x="2896200" y="1071720"/>
            <a:ext cx="2247120" cy="466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24000"/>
              </a:lnSpc>
              <a:tabLst>
                <a:tab pos="0" algn="l"/>
              </a:tabLst>
            </a:pP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Tagab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membraanide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taastumise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.</a:t>
            </a:r>
            <a:endParaRPr lang="en-US" sz="13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24000"/>
              </a:lnSpc>
              <a:tabLst>
                <a:tab pos="0" algn="l"/>
              </a:tabLst>
            </a:pPr>
            <a:endParaRPr lang="en-US" sz="13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5" name="Google Shape;313;p28"/>
          <p:cNvSpPr/>
          <p:nvPr/>
        </p:nvSpPr>
        <p:spPr>
          <a:xfrm>
            <a:off x="381960" y="714240"/>
            <a:ext cx="2262960" cy="334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21000"/>
              </a:lnSpc>
              <a:tabLst>
                <a:tab pos="0" algn="l"/>
              </a:tabLst>
            </a:pPr>
            <a:r>
              <a:rPr lang="en-US" sz="17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H-500</a:t>
            </a:r>
            <a:endParaRPr lang="en-US" sz="17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6" name="Google Shape;314;p28"/>
          <p:cNvSpPr/>
          <p:nvPr/>
        </p:nvSpPr>
        <p:spPr>
          <a:xfrm>
            <a:off x="2896200" y="714240"/>
            <a:ext cx="2262960" cy="334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21000"/>
              </a:lnSpc>
              <a:tabLst>
                <a:tab pos="0" algn="l"/>
              </a:tabLst>
            </a:pPr>
            <a:r>
              <a:rPr lang="en-US" sz="17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Coral Lecithin</a:t>
            </a:r>
            <a:endParaRPr lang="en-US" sz="17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7" name="Google Shape;315;p28"/>
          <p:cNvSpPr/>
          <p:nvPr/>
        </p:nvSpPr>
        <p:spPr>
          <a:xfrm>
            <a:off x="381960" y="7696080"/>
            <a:ext cx="4705920" cy="858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24000"/>
              </a:lnSpc>
              <a:tabLst>
                <a:tab pos="0" algn="l"/>
              </a:tabLst>
            </a:pPr>
            <a:r>
              <a:rPr lang="en-US" sz="17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Koos</a:t>
            </a:r>
            <a:r>
              <a:rPr lang="en-US" sz="17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säilitavad</a:t>
            </a:r>
            <a:r>
              <a:rPr lang="en-US" sz="17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nad</a:t>
            </a:r>
            <a:r>
              <a:rPr lang="en-US" sz="17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rakkude</a:t>
            </a:r>
            <a:r>
              <a:rPr lang="en-US" sz="17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terviklikkuse</a:t>
            </a:r>
            <a:r>
              <a:rPr lang="en-US" sz="17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ja </a:t>
            </a:r>
            <a:r>
              <a:rPr lang="en-US" sz="17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funktsionaalsuse</a:t>
            </a:r>
            <a:r>
              <a:rPr lang="en-US" sz="17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suurenenud</a:t>
            </a:r>
            <a:r>
              <a:rPr lang="en-US" sz="17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“</a:t>
            </a:r>
            <a:r>
              <a:rPr lang="en-US" sz="17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toksilise</a:t>
            </a:r>
            <a:r>
              <a:rPr lang="en-US" sz="17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” </a:t>
            </a:r>
            <a:r>
              <a:rPr lang="en-US" sz="17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stressi</a:t>
            </a:r>
            <a:r>
              <a:rPr lang="en-US" sz="17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tingimustes</a:t>
            </a:r>
            <a:r>
              <a:rPr lang="en-US" sz="17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.</a:t>
            </a:r>
            <a:endParaRPr lang="en-US" sz="17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8" name="Google Shape;316;p28"/>
          <p:cNvSpPr/>
          <p:nvPr/>
        </p:nvSpPr>
        <p:spPr>
          <a:xfrm>
            <a:off x="401040" y="201600"/>
            <a:ext cx="4423320" cy="280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28000"/>
              </a:lnSpc>
              <a:tabLst>
                <a:tab pos="0" algn="l"/>
              </a:tabLst>
            </a:pP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Komponentide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sünergia</a:t>
            </a:r>
            <a:endParaRPr lang="en-US" sz="13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13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99" name="Google Shape;317;p28"/>
          <p:cNvPicPr/>
          <p:nvPr/>
        </p:nvPicPr>
        <p:blipFill>
          <a:blip r:embed="rId4"/>
          <a:stretch/>
        </p:blipFill>
        <p:spPr>
          <a:xfrm>
            <a:off x="4187880" y="226080"/>
            <a:ext cx="703440" cy="1234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323;p29"/>
          <p:cNvPicPr/>
          <p:nvPr/>
        </p:nvPicPr>
        <p:blipFill>
          <a:blip r:embed="rId3"/>
          <a:stretch/>
        </p:blipFill>
        <p:spPr>
          <a:xfrm>
            <a:off x="720" y="0"/>
            <a:ext cx="5143320" cy="9143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1" name="Google Shape;324;p29"/>
          <p:cNvSpPr/>
          <p:nvPr/>
        </p:nvSpPr>
        <p:spPr>
          <a:xfrm>
            <a:off x="90744" y="1523160"/>
            <a:ext cx="2385360" cy="47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21000"/>
              </a:lnSpc>
              <a:tabLst>
                <a:tab pos="0" algn="l"/>
              </a:tabLst>
            </a:pP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Kergustunne</a:t>
            </a:r>
            <a:endParaRPr lang="en-US" sz="13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2" name="Google Shape;325;p29"/>
          <p:cNvSpPr/>
          <p:nvPr/>
        </p:nvSpPr>
        <p:spPr>
          <a:xfrm>
            <a:off x="120240" y="6915240"/>
            <a:ext cx="2385360" cy="47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Mugav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seedimine</a:t>
            </a:r>
            <a:endParaRPr lang="en-US" sz="13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3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3" name="Google Shape;326;p29"/>
          <p:cNvSpPr/>
          <p:nvPr/>
        </p:nvSpPr>
        <p:spPr>
          <a:xfrm>
            <a:off x="2909880" y="728640"/>
            <a:ext cx="1815120" cy="68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Suurenenud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energia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ja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sooritusvõime</a:t>
            </a:r>
            <a:endParaRPr lang="en-US" sz="13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4" name="Google Shape;327;p29"/>
          <p:cNvSpPr/>
          <p:nvPr/>
        </p:nvSpPr>
        <p:spPr>
          <a:xfrm>
            <a:off x="2624760" y="8091360"/>
            <a:ext cx="2385360" cy="47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Vee ja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soola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tasakaalu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säilitamine</a:t>
            </a:r>
            <a:endParaRPr lang="en-US" sz="13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5" name="Google Shape;328;p29"/>
          <p:cNvSpPr/>
          <p:nvPr/>
        </p:nvSpPr>
        <p:spPr>
          <a:xfrm>
            <a:off x="2923944" y="3338640"/>
            <a:ext cx="1815120" cy="109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13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Keha</a:t>
            </a:r>
            <a:r>
              <a:rPr lang="en-US" sz="13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taastumine</a:t>
            </a:r>
            <a:r>
              <a:rPr lang="en-US" sz="13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pärast</a:t>
            </a:r>
            <a:r>
              <a:rPr lang="en-US" sz="13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füüsilist</a:t>
            </a:r>
            <a:r>
              <a:rPr lang="en-US" sz="13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ja </a:t>
            </a:r>
            <a:r>
              <a:rPr lang="en-US" sz="13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vaimset</a:t>
            </a:r>
            <a:r>
              <a:rPr lang="en-US" sz="13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stressi</a:t>
            </a:r>
            <a:endParaRPr lang="en-US" sz="13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6" name="Google Shape;329;p29"/>
          <p:cNvSpPr/>
          <p:nvPr/>
        </p:nvSpPr>
        <p:spPr>
          <a:xfrm>
            <a:off x="103680" y="2662200"/>
            <a:ext cx="2418840" cy="73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19000"/>
              </a:lnSpc>
              <a:tabLst>
                <a:tab pos="0" algn="l"/>
              </a:tabLst>
            </a:pPr>
            <a:r>
              <a:rPr lang="en-US" sz="214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Coral Detox</a:t>
            </a:r>
            <a:endParaRPr lang="en-US" sz="214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19000"/>
              </a:lnSpc>
              <a:tabLst>
                <a:tab pos="0" algn="l"/>
              </a:tabLst>
            </a:pPr>
            <a:r>
              <a:rPr lang="en-US" sz="214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Coral Detox Plus</a:t>
            </a:r>
            <a:endParaRPr lang="en-US" sz="214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7" name="Google Shape;330;p29"/>
          <p:cNvSpPr/>
          <p:nvPr/>
        </p:nvSpPr>
        <p:spPr>
          <a:xfrm>
            <a:off x="120240" y="3487644"/>
            <a:ext cx="2385360" cy="47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Loodusliku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puhastuse</a:t>
            </a:r>
            <a:r>
              <a:rPr lang="en-US" sz="13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3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aktiveerimine</a:t>
            </a:r>
            <a:endParaRPr lang="en-US" sz="13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08" name="Google Shape;331;p29"/>
          <p:cNvPicPr/>
          <p:nvPr/>
        </p:nvPicPr>
        <p:blipFill>
          <a:blip r:embed="rId4"/>
          <a:stretch/>
        </p:blipFill>
        <p:spPr>
          <a:xfrm>
            <a:off x="4187880" y="226080"/>
            <a:ext cx="703440" cy="1234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38;p5"/>
          <p:cNvPicPr/>
          <p:nvPr/>
        </p:nvPicPr>
        <p:blipFill>
          <a:blip r:embed="rId2"/>
          <a:srcRect t="5279" b="5279"/>
          <a:stretch/>
        </p:blipFill>
        <p:spPr>
          <a:xfrm>
            <a:off x="0" y="-11880"/>
            <a:ext cx="5144760" cy="9143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7" name="Google Shape;39;p5"/>
          <p:cNvSpPr/>
          <p:nvPr/>
        </p:nvSpPr>
        <p:spPr>
          <a:xfrm>
            <a:off x="399600" y="1172880"/>
            <a:ext cx="4392360" cy="2954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Rangetest</a:t>
            </a:r>
            <a:r>
              <a:rPr lang="en-US" sz="16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6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piirangutest</a:t>
            </a:r>
            <a:r>
              <a:rPr lang="en-US" sz="16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– </a:t>
            </a:r>
            <a:r>
              <a:rPr lang="en-US" sz="16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teadliku</a:t>
            </a:r>
            <a:r>
              <a:rPr lang="en-US" sz="16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6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tervise</a:t>
            </a:r>
            <a:r>
              <a:rPr lang="en-US" sz="16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6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toetamiseni</a:t>
            </a:r>
            <a:r>
              <a:rPr lang="en-US" sz="16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. </a:t>
            </a:r>
            <a:r>
              <a:rPr lang="en-US" sz="16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Vahelduv</a:t>
            </a:r>
            <a:r>
              <a:rPr lang="en-US" sz="16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6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paastumine</a:t>
            </a:r>
            <a:r>
              <a:rPr lang="en-US" sz="16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ja </a:t>
            </a:r>
            <a:r>
              <a:rPr lang="en-US" sz="16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muud</a:t>
            </a:r>
            <a:r>
              <a:rPr lang="en-US" sz="16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6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detoksifitseerimise</a:t>
            </a:r>
            <a:r>
              <a:rPr lang="en-US" sz="16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6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võimalused</a:t>
            </a:r>
            <a:r>
              <a:rPr lang="en-US" sz="16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on </a:t>
            </a:r>
            <a:r>
              <a:rPr lang="en-US" sz="16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pikka</a:t>
            </a:r>
            <a:r>
              <a:rPr lang="en-US" sz="16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6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aega</a:t>
            </a:r>
            <a:r>
              <a:rPr lang="en-US" sz="16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6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olnud</a:t>
            </a:r>
            <a:r>
              <a:rPr lang="en-US" sz="16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6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osa</a:t>
            </a:r>
            <a:r>
              <a:rPr lang="en-US" sz="16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6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meie</a:t>
            </a:r>
            <a:r>
              <a:rPr lang="en-US" sz="16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6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elust</a:t>
            </a:r>
            <a:r>
              <a:rPr lang="en-US" sz="16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, </a:t>
            </a:r>
            <a:r>
              <a:rPr lang="en-US" sz="16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aidates</a:t>
            </a:r>
            <a:r>
              <a:rPr lang="en-US" sz="16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6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kehal</a:t>
            </a:r>
            <a:r>
              <a:rPr lang="en-US" sz="16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6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toksiinidest</a:t>
            </a:r>
            <a:r>
              <a:rPr lang="en-US" sz="16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6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vabaneda</a:t>
            </a:r>
            <a:r>
              <a:rPr lang="en-US" sz="16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.</a:t>
            </a:r>
            <a:endParaRPr lang="en-US" sz="160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60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Tänapäevane</a:t>
            </a:r>
            <a:r>
              <a:rPr lang="en-US" sz="16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6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lähenemine</a:t>
            </a:r>
            <a:r>
              <a:rPr lang="en-US" sz="16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6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keha</a:t>
            </a:r>
            <a:r>
              <a:rPr lang="en-US" sz="16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6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puhastamisele</a:t>
            </a:r>
            <a:r>
              <a:rPr lang="en-US" sz="16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on </a:t>
            </a:r>
            <a:r>
              <a:rPr lang="en-US" sz="16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muutumas</a:t>
            </a:r>
            <a:r>
              <a:rPr lang="en-US" sz="16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: </a:t>
            </a:r>
            <a:r>
              <a:rPr lang="en-US" sz="16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detoksiprotseduure</a:t>
            </a:r>
            <a:r>
              <a:rPr lang="en-US" sz="16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6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ei</a:t>
            </a:r>
            <a:r>
              <a:rPr lang="en-US" sz="16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6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tehta</a:t>
            </a:r>
            <a:r>
              <a:rPr lang="en-US" sz="16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6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enam</a:t>
            </a:r>
            <a:r>
              <a:rPr lang="en-US" sz="16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6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üksnes</a:t>
            </a:r>
            <a:r>
              <a:rPr lang="en-US" sz="16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6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kaalulanguse</a:t>
            </a:r>
            <a:r>
              <a:rPr lang="en-US" sz="16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6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eesmärgil</a:t>
            </a:r>
            <a:r>
              <a:rPr lang="en-US" sz="16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, </a:t>
            </a:r>
            <a:r>
              <a:rPr lang="en-US" sz="16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vaid</a:t>
            </a:r>
            <a:r>
              <a:rPr lang="en-US" sz="16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6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energia</a:t>
            </a:r>
            <a:r>
              <a:rPr lang="en-US" sz="16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, </a:t>
            </a:r>
            <a:r>
              <a:rPr lang="en-US" sz="16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vaimse</a:t>
            </a:r>
            <a:r>
              <a:rPr lang="en-US" sz="16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6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selguse</a:t>
            </a:r>
            <a:r>
              <a:rPr lang="en-US" sz="16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6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ning</a:t>
            </a:r>
            <a:r>
              <a:rPr lang="en-US" sz="16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6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terve</a:t>
            </a:r>
            <a:r>
              <a:rPr lang="en-US" sz="16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6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naha</a:t>
            </a:r>
            <a:r>
              <a:rPr lang="en-US" sz="16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ja </a:t>
            </a:r>
            <a:r>
              <a:rPr lang="en-US" sz="16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seedetrakti</a:t>
            </a:r>
            <a:r>
              <a:rPr lang="en-US" sz="16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60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toetamiseks</a:t>
            </a:r>
            <a:r>
              <a:rPr lang="en-US" sz="160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.</a:t>
            </a:r>
            <a:endParaRPr lang="en-US" sz="160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6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.</a:t>
            </a:r>
            <a:endParaRPr lang="en-US" sz="1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" name="Google Shape;40;p5"/>
          <p:cNvSpPr/>
          <p:nvPr/>
        </p:nvSpPr>
        <p:spPr>
          <a:xfrm>
            <a:off x="408240" y="452436"/>
            <a:ext cx="4392360" cy="66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36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Detoksi</a:t>
            </a:r>
            <a:r>
              <a:rPr lang="en-US" sz="36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36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areng</a:t>
            </a:r>
            <a:r>
              <a:rPr lang="en-US" sz="36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: </a:t>
            </a:r>
            <a:endParaRPr lang="en-US" sz="3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9" name="Google Shape;41;p5"/>
          <p:cNvPicPr/>
          <p:nvPr/>
        </p:nvPicPr>
        <p:blipFill>
          <a:blip r:embed="rId3"/>
          <a:stretch/>
        </p:blipFill>
        <p:spPr>
          <a:xfrm>
            <a:off x="4187880" y="225720"/>
            <a:ext cx="703440" cy="1234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46;p6"/>
          <p:cNvPicPr/>
          <p:nvPr/>
        </p:nvPicPr>
        <p:blipFill>
          <a:blip r:embed="rId2"/>
          <a:srcRect l="14" r="13964" b="13977"/>
          <a:stretch/>
        </p:blipFill>
        <p:spPr>
          <a:xfrm>
            <a:off x="720" y="0"/>
            <a:ext cx="5143320" cy="9143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1" name="Google Shape;47;p6"/>
          <p:cNvSpPr/>
          <p:nvPr/>
        </p:nvSpPr>
        <p:spPr>
          <a:xfrm>
            <a:off x="376200" y="7306788"/>
            <a:ext cx="2817720" cy="522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7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muutub</a:t>
            </a:r>
            <a:r>
              <a:rPr lang="en-US" sz="17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harjumuseks</a:t>
            </a:r>
            <a:r>
              <a:rPr lang="en-US" sz="17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, </a:t>
            </a:r>
            <a:r>
              <a:rPr lang="en-US" sz="17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mitte</a:t>
            </a:r>
            <a:r>
              <a:rPr lang="en-US" sz="17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olukorrapõhiseks</a:t>
            </a:r>
            <a:r>
              <a:rPr lang="en-US" sz="17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otsuseks</a:t>
            </a:r>
            <a:r>
              <a:rPr lang="en-US" sz="17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.  </a:t>
            </a:r>
            <a:endParaRPr lang="en-US" sz="17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" name="Google Shape;48;p6"/>
          <p:cNvSpPr/>
          <p:nvPr/>
        </p:nvSpPr>
        <p:spPr>
          <a:xfrm>
            <a:off x="376200" y="5447112"/>
            <a:ext cx="3015929" cy="17710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36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Keha</a:t>
            </a:r>
            <a:r>
              <a:rPr lang="en-US" sz="36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36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õrn</a:t>
            </a:r>
            <a:r>
              <a:rPr lang="en-US" sz="36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ja </a:t>
            </a:r>
            <a:r>
              <a:rPr lang="en-US" sz="36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loomulik</a:t>
            </a:r>
            <a:r>
              <a:rPr lang="en-US" sz="36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36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puhastamine</a:t>
            </a:r>
            <a:endParaRPr lang="en-US" sz="3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3" name="Google Shape;49;p6"/>
          <p:cNvPicPr/>
          <p:nvPr/>
        </p:nvPicPr>
        <p:blipFill>
          <a:blip r:embed="rId3"/>
          <a:stretch/>
        </p:blipFill>
        <p:spPr>
          <a:xfrm>
            <a:off x="4187880" y="225720"/>
            <a:ext cx="703440" cy="123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4" name="Google Shape;50;p6"/>
          <p:cNvPicPr/>
          <p:nvPr/>
        </p:nvPicPr>
        <p:blipFill>
          <a:blip r:embed="rId4"/>
          <a:stretch/>
        </p:blipFill>
        <p:spPr>
          <a:xfrm>
            <a:off x="4187880" y="226080"/>
            <a:ext cx="703440" cy="1234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55;p7"/>
          <p:cNvPicPr/>
          <p:nvPr/>
        </p:nvPicPr>
        <p:blipFill>
          <a:blip r:embed="rId2"/>
          <a:stretch/>
        </p:blipFill>
        <p:spPr>
          <a:xfrm rot="5400000" flipH="1">
            <a:off x="-2003040" y="1999440"/>
            <a:ext cx="9147960" cy="5140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6" name="Google Shape;56;p7"/>
          <p:cNvSpPr/>
          <p:nvPr/>
        </p:nvSpPr>
        <p:spPr>
          <a:xfrm>
            <a:off x="376200" y="6531264"/>
            <a:ext cx="4392360" cy="2277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Maks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,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neerud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ja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sooled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tagavad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kahjulike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ainete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loomuliku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eemaldamise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. </a:t>
            </a:r>
            <a:endParaRPr lang="en-US" sz="17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Kuid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mitmete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tegurite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,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näiteks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kehva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toitumise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,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ebapiisava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ensüümiaktiivsuse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ja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tugeva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keskkonnareostuse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tõttu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ei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pruugi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filterorganid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sissetulevate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toksiinide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mahuga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toime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tulla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ja need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kuhjuvad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. </a:t>
            </a:r>
            <a:endParaRPr lang="en-US" sz="17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17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" name="Google Shape;57;p7"/>
          <p:cNvSpPr/>
          <p:nvPr/>
        </p:nvSpPr>
        <p:spPr>
          <a:xfrm>
            <a:off x="376200" y="4659090"/>
            <a:ext cx="4515120" cy="177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36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Keha</a:t>
            </a:r>
            <a:r>
              <a:rPr lang="en-US" sz="36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on </a:t>
            </a:r>
            <a:r>
              <a:rPr lang="en-US" sz="36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loomulikult</a:t>
            </a:r>
            <a:r>
              <a:rPr lang="en-US" sz="36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36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valmis</a:t>
            </a:r>
            <a:r>
              <a:rPr lang="en-US" sz="36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36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võitlema</a:t>
            </a:r>
            <a:r>
              <a:rPr lang="en-US" sz="36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36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toksiinidega</a:t>
            </a:r>
            <a:endParaRPr lang="en-US" sz="3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8" name="Google Shape;58;p7"/>
          <p:cNvPicPr/>
          <p:nvPr/>
        </p:nvPicPr>
        <p:blipFill>
          <a:blip r:embed="rId3"/>
          <a:stretch/>
        </p:blipFill>
        <p:spPr>
          <a:xfrm>
            <a:off x="4187880" y="225720"/>
            <a:ext cx="703440" cy="1234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63;p8"/>
          <p:cNvPicPr/>
          <p:nvPr/>
        </p:nvPicPr>
        <p:blipFill>
          <a:blip r:embed="rId2"/>
          <a:srcRect l="8013" t="607" r="7243" b="14650"/>
          <a:stretch/>
        </p:blipFill>
        <p:spPr>
          <a:xfrm>
            <a:off x="1800" y="35640"/>
            <a:ext cx="5143320" cy="9143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0" name="Google Shape;64;p8"/>
          <p:cNvSpPr/>
          <p:nvPr/>
        </p:nvSpPr>
        <p:spPr>
          <a:xfrm>
            <a:off x="299520" y="914557"/>
            <a:ext cx="4663440" cy="115549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10800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34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Toksiinide</a:t>
            </a:r>
            <a:r>
              <a:rPr lang="en-US" sz="34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34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kogunemise</a:t>
            </a:r>
            <a:r>
              <a:rPr lang="en-US" sz="34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34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võimalikud</a:t>
            </a:r>
            <a:r>
              <a:rPr lang="en-US" sz="34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34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sümptomid</a:t>
            </a:r>
            <a:r>
              <a:rPr lang="en-US" sz="34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:</a:t>
            </a:r>
            <a:endParaRPr lang="en-US" sz="3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1" name="Google Shape;65;p8"/>
          <p:cNvSpPr/>
          <p:nvPr/>
        </p:nvSpPr>
        <p:spPr>
          <a:xfrm>
            <a:off x="376920" y="4946400"/>
            <a:ext cx="2254320" cy="261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Seedehäired</a:t>
            </a:r>
            <a:endParaRPr lang="en-US" sz="17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2" name="Google Shape;66;p8"/>
          <p:cNvSpPr/>
          <p:nvPr/>
        </p:nvSpPr>
        <p:spPr>
          <a:xfrm>
            <a:off x="2573280" y="4946400"/>
            <a:ext cx="2254320" cy="784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Tugev</a:t>
            </a:r>
            <a:endParaRPr lang="en-US" sz="17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väsimus</a:t>
            </a:r>
            <a:endParaRPr lang="en-US" sz="17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7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3" name="Google Shape;67;p8"/>
          <p:cNvSpPr/>
          <p:nvPr/>
        </p:nvSpPr>
        <p:spPr>
          <a:xfrm>
            <a:off x="376920" y="6854760"/>
            <a:ext cx="2254320" cy="522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Probleemid</a:t>
            </a:r>
            <a:endParaRPr lang="en-US" sz="17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nahaga</a:t>
            </a:r>
            <a:endParaRPr lang="en-US" sz="17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4" name="Google Shape;68;p8"/>
          <p:cNvSpPr/>
          <p:nvPr/>
        </p:nvSpPr>
        <p:spPr>
          <a:xfrm>
            <a:off x="2573280" y="6854760"/>
            <a:ext cx="2254320" cy="522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Mälu</a:t>
            </a:r>
            <a:endParaRPr lang="en-US" sz="17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halvenemine</a:t>
            </a:r>
            <a:endParaRPr lang="en-US" sz="17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5" name="Google Shape;69;p8"/>
          <p:cNvPicPr/>
          <p:nvPr/>
        </p:nvPicPr>
        <p:blipFill>
          <a:blip r:embed="rId3"/>
          <a:stretch/>
        </p:blipFill>
        <p:spPr>
          <a:xfrm>
            <a:off x="4188600" y="225720"/>
            <a:ext cx="703440" cy="123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6" name="Google Shape;70;p8"/>
          <p:cNvPicPr/>
          <p:nvPr/>
        </p:nvPicPr>
        <p:blipFill>
          <a:blip r:embed="rId4"/>
          <a:stretch/>
        </p:blipFill>
        <p:spPr>
          <a:xfrm>
            <a:off x="3336120" y="5942880"/>
            <a:ext cx="728640" cy="728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7" name="Google Shape;71;p8"/>
          <p:cNvPicPr/>
          <p:nvPr/>
        </p:nvPicPr>
        <p:blipFill>
          <a:blip r:embed="rId5"/>
          <a:stretch/>
        </p:blipFill>
        <p:spPr>
          <a:xfrm>
            <a:off x="3336120" y="3972780"/>
            <a:ext cx="728640" cy="722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8" name="Google Shape;72;p8"/>
          <p:cNvPicPr/>
          <p:nvPr/>
        </p:nvPicPr>
        <p:blipFill>
          <a:blip r:embed="rId6"/>
          <a:stretch/>
        </p:blipFill>
        <p:spPr>
          <a:xfrm>
            <a:off x="1142640" y="5942880"/>
            <a:ext cx="722880" cy="728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9" name="Google Shape;73;p8"/>
          <p:cNvPicPr/>
          <p:nvPr/>
        </p:nvPicPr>
        <p:blipFill>
          <a:blip r:embed="rId7"/>
          <a:stretch/>
        </p:blipFill>
        <p:spPr>
          <a:xfrm>
            <a:off x="1139760" y="3972780"/>
            <a:ext cx="728640" cy="7228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B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78;p9"/>
          <p:cNvPicPr/>
          <p:nvPr/>
        </p:nvPicPr>
        <p:blipFill>
          <a:blip r:embed="rId2"/>
          <a:srcRect l="4436" t="1079" r="4003" b="1079"/>
          <a:stretch/>
        </p:blipFill>
        <p:spPr>
          <a:xfrm>
            <a:off x="0" y="0"/>
            <a:ext cx="5144760" cy="9143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1" name="Google Shape;79;p9"/>
          <p:cNvSpPr/>
          <p:nvPr/>
        </p:nvSpPr>
        <p:spPr>
          <a:xfrm>
            <a:off x="0" y="0"/>
            <a:ext cx="5144760" cy="3756960"/>
          </a:xfrm>
          <a:prstGeom prst="rect">
            <a:avLst/>
          </a:prstGeom>
          <a:gradFill rotWithShape="0">
            <a:gsLst>
              <a:gs pos="0">
                <a:srgbClr val="CB175C"/>
              </a:gs>
              <a:gs pos="25000">
                <a:srgbClr val="CB175C"/>
              </a:gs>
              <a:gs pos="100000">
                <a:srgbClr val="CB175C">
                  <a:alpha val="0"/>
                </a:srgbClr>
              </a:gs>
            </a:gsLst>
            <a:lin ang="54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  <a:ea typeface="Calibri"/>
            </a:endParaRPr>
          </a:p>
        </p:txBody>
      </p:sp>
      <p:sp>
        <p:nvSpPr>
          <p:cNvPr id="52" name="Google Shape;80;p9"/>
          <p:cNvSpPr/>
          <p:nvPr/>
        </p:nvSpPr>
        <p:spPr>
          <a:xfrm>
            <a:off x="376200" y="1901160"/>
            <a:ext cx="4392360" cy="492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16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Süsteemne</a:t>
            </a:r>
            <a:r>
              <a:rPr lang="en-US" sz="16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6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lähenemine</a:t>
            </a:r>
            <a:endParaRPr lang="en-US" sz="1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16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puhastumisele</a:t>
            </a:r>
            <a:endParaRPr lang="en-US" sz="1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3" name="Google Shape;81;p9"/>
          <p:cNvSpPr/>
          <p:nvPr/>
        </p:nvSpPr>
        <p:spPr>
          <a:xfrm>
            <a:off x="376200" y="684360"/>
            <a:ext cx="4392360" cy="1216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36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Coral Detox</a:t>
            </a:r>
            <a:endParaRPr lang="en-US" sz="3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36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Coral Detox Plus</a:t>
            </a:r>
            <a:endParaRPr lang="en-US" sz="3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4" name="Google Shape;82;p9"/>
          <p:cNvPicPr/>
          <p:nvPr/>
        </p:nvPicPr>
        <p:blipFill>
          <a:blip r:embed="rId3"/>
          <a:stretch/>
        </p:blipFill>
        <p:spPr>
          <a:xfrm>
            <a:off x="4187880" y="225720"/>
            <a:ext cx="703440" cy="1234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97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87;p10"/>
          <p:cNvPicPr/>
          <p:nvPr/>
        </p:nvPicPr>
        <p:blipFill>
          <a:blip r:embed="rId2"/>
          <a:stretch/>
        </p:blipFill>
        <p:spPr>
          <a:xfrm>
            <a:off x="720" y="0"/>
            <a:ext cx="5143320" cy="9143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6" name="Google Shape;88;p10"/>
          <p:cNvSpPr/>
          <p:nvPr/>
        </p:nvSpPr>
        <p:spPr>
          <a:xfrm rot="10800000">
            <a:off x="360" y="5044320"/>
            <a:ext cx="5144760" cy="4099680"/>
          </a:xfrm>
          <a:prstGeom prst="rect">
            <a:avLst/>
          </a:prstGeom>
          <a:gradFill rotWithShape="0">
            <a:gsLst>
              <a:gs pos="0">
                <a:srgbClr val="96002D">
                  <a:alpha val="68000"/>
                </a:srgbClr>
              </a:gs>
              <a:gs pos="99000">
                <a:srgbClr val="96002D">
                  <a:alpha val="0"/>
                </a:srgbClr>
              </a:gs>
              <a:gs pos="100000">
                <a:srgbClr val="96002D">
                  <a:alpha val="0"/>
                </a:srgbClr>
              </a:gs>
            </a:gsLst>
            <a:lin ang="162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  <a:ea typeface="Calibri"/>
            </a:endParaRPr>
          </a:p>
        </p:txBody>
      </p:sp>
      <p:sp>
        <p:nvSpPr>
          <p:cNvPr id="57" name="Google Shape;89;p10"/>
          <p:cNvSpPr/>
          <p:nvPr/>
        </p:nvSpPr>
        <p:spPr>
          <a:xfrm>
            <a:off x="376200" y="7152840"/>
            <a:ext cx="4392360" cy="130805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Coral Detox ja Coral Detox Plus on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hoolikalt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disainitud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komplektid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, mis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sisaldavad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kõiki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teie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eesmärgi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saavutamiseks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vajalikke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toitaineid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.</a:t>
            </a:r>
            <a:endParaRPr lang="en-US" sz="17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Iga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komplekt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on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mõeldud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30-päevaseks </a:t>
            </a:r>
            <a:r>
              <a:rPr lang="en-US" sz="17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kuuriks</a:t>
            </a:r>
            <a:r>
              <a:rPr lang="en-US" sz="17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.</a:t>
            </a:r>
            <a:endParaRPr lang="en-US" sz="17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8" name="Google Shape;90;p10"/>
          <p:cNvSpPr/>
          <p:nvPr/>
        </p:nvSpPr>
        <p:spPr>
          <a:xfrm>
            <a:off x="376200" y="5936040"/>
            <a:ext cx="4392360" cy="1217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36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Valmis</a:t>
            </a:r>
            <a:r>
              <a:rPr lang="en-US" sz="36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36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lahendus</a:t>
            </a:r>
            <a:r>
              <a:rPr lang="en-US" sz="36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36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ühes</a:t>
            </a:r>
            <a:r>
              <a:rPr lang="en-US" sz="36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36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karbis</a:t>
            </a:r>
            <a:endParaRPr lang="en-US" sz="3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9" name="Google Shape;91;p10"/>
          <p:cNvPicPr/>
          <p:nvPr/>
        </p:nvPicPr>
        <p:blipFill>
          <a:blip r:embed="rId3"/>
          <a:stretch/>
        </p:blipFill>
        <p:spPr>
          <a:xfrm>
            <a:off x="4187880" y="225720"/>
            <a:ext cx="703440" cy="1234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96;p11"/>
          <p:cNvPicPr/>
          <p:nvPr/>
        </p:nvPicPr>
        <p:blipFill>
          <a:blip r:embed="rId2"/>
          <a:stretch/>
        </p:blipFill>
        <p:spPr>
          <a:xfrm>
            <a:off x="720" y="0"/>
            <a:ext cx="5143320" cy="9143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1" name="Google Shape;97;p11"/>
          <p:cNvPicPr/>
          <p:nvPr/>
        </p:nvPicPr>
        <p:blipFill>
          <a:blip r:embed="rId3"/>
          <a:stretch/>
        </p:blipFill>
        <p:spPr>
          <a:xfrm>
            <a:off x="4187880" y="225720"/>
            <a:ext cx="703440" cy="123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2" name="Google Shape;98;p11"/>
          <p:cNvSpPr/>
          <p:nvPr/>
        </p:nvSpPr>
        <p:spPr>
          <a:xfrm>
            <a:off x="376200" y="684360"/>
            <a:ext cx="4392360" cy="177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36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Kõik</a:t>
            </a:r>
            <a:r>
              <a:rPr lang="en-US" sz="36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36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komplekti</a:t>
            </a:r>
            <a:r>
              <a:rPr lang="en-US" sz="36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36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kuuluvad</a:t>
            </a:r>
            <a:r>
              <a:rPr lang="en-US" sz="36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tooted </a:t>
            </a:r>
            <a:r>
              <a:rPr lang="en-US" sz="36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toimivad</a:t>
            </a:r>
            <a:r>
              <a:rPr lang="en-US" sz="36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36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koos</a:t>
            </a:r>
            <a:r>
              <a:rPr lang="en-US" sz="36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,</a:t>
            </a:r>
            <a:endParaRPr lang="en-US" sz="3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3" name="Google Shape;99;p11"/>
          <p:cNvSpPr/>
          <p:nvPr/>
        </p:nvSpPr>
        <p:spPr>
          <a:xfrm>
            <a:off x="376200" y="2453400"/>
            <a:ext cx="4392360" cy="261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7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täiendades</a:t>
            </a:r>
            <a:r>
              <a:rPr lang="en-US" sz="17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ja </a:t>
            </a:r>
            <a:r>
              <a:rPr lang="en-US" sz="17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võimendades</a:t>
            </a:r>
            <a:r>
              <a:rPr lang="en-US" sz="17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üksteise</a:t>
            </a:r>
            <a:r>
              <a:rPr lang="en-US" sz="17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en-US" sz="17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toimet</a:t>
            </a:r>
            <a:r>
              <a:rPr lang="en-US" sz="17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.</a:t>
            </a:r>
            <a:endParaRPr lang="en-US" sz="17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4" name="Google Shape;100;p11"/>
          <p:cNvSpPr/>
          <p:nvPr/>
        </p:nvSpPr>
        <p:spPr>
          <a:xfrm>
            <a:off x="376200" y="3138120"/>
            <a:ext cx="1930680" cy="261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7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Mugav</a:t>
            </a:r>
            <a:endParaRPr lang="en-US" sz="17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5" name="Google Shape;101;p11"/>
          <p:cNvSpPr/>
          <p:nvPr/>
        </p:nvSpPr>
        <p:spPr>
          <a:xfrm>
            <a:off x="2662200" y="3138120"/>
            <a:ext cx="1930680" cy="261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7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Efektiivne</a:t>
            </a:r>
            <a:endParaRPr lang="en-US" sz="17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cxnSp>
        <p:nvCxnSpPr>
          <p:cNvPr id="66" name="Google Shape;102;p11"/>
          <p:cNvCxnSpPr/>
          <p:nvPr/>
        </p:nvCxnSpPr>
        <p:spPr>
          <a:xfrm>
            <a:off x="376200" y="3531600"/>
            <a:ext cx="1643400" cy="360"/>
          </a:xfrm>
          <a:prstGeom prst="straightConnector1">
            <a:avLst/>
          </a:prstGeom>
          <a:ln w="19050">
            <a:solidFill>
              <a:srgbClr val="FF499E"/>
            </a:solidFill>
            <a:miter/>
          </a:ln>
        </p:spPr>
      </p:cxnSp>
      <p:cxnSp>
        <p:nvCxnSpPr>
          <p:cNvPr id="67" name="Google Shape;103;p11"/>
          <p:cNvCxnSpPr/>
          <p:nvPr/>
        </p:nvCxnSpPr>
        <p:spPr>
          <a:xfrm>
            <a:off x="2662920" y="3531600"/>
            <a:ext cx="1643400" cy="360"/>
          </a:xfrm>
          <a:prstGeom prst="straightConnector1">
            <a:avLst/>
          </a:prstGeom>
          <a:ln w="19050">
            <a:solidFill>
              <a:srgbClr val="FF499E"/>
            </a:solidFill>
            <a:miter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</TotalTime>
  <Words>705</Words>
  <Application>Microsoft Macintosh PowerPoint</Application>
  <PresentationFormat>Произвольный</PresentationFormat>
  <Paragraphs>126</Paragraphs>
  <Slides>27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Calibri</vt:lpstr>
      <vt:lpstr>Suisse Int'l Light</vt:lpstr>
      <vt:lpstr>Symbol</vt:lpstr>
      <vt:lpstr>Times New Roman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dc:description/>
  <cp:lastModifiedBy>Helen Yomi</cp:lastModifiedBy>
  <cp:revision>10</cp:revision>
  <dcterms:modified xsi:type="dcterms:W3CDTF">2026-04-02T11:10:11Z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27</vt:i4>
  </property>
  <property fmtid="{D5CDD505-2E9C-101B-9397-08002B2CF9AE}" pid="3" name="PresentationFormat">
    <vt:lpwstr>Custom</vt:lpwstr>
  </property>
  <property fmtid="{D5CDD505-2E9C-101B-9397-08002B2CF9AE}" pid="4" name="Slides">
    <vt:i4>27</vt:i4>
  </property>
</Properties>
</file>