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70" r:id="rId2"/>
    <p:sldId id="257" r:id="rId3"/>
    <p:sldId id="258" r:id="rId4"/>
    <p:sldId id="259" r:id="rId5"/>
    <p:sldId id="260" r:id="rId6"/>
    <p:sldId id="261" r:id="rId7"/>
    <p:sldId id="262" r:id="rId8"/>
    <p:sldId id="263" r:id="rId9"/>
    <p:sldId id="265" r:id="rId10"/>
    <p:sldId id="266" r:id="rId11"/>
    <p:sldId id="267" r:id="rId12"/>
    <p:sldId id="268" r:id="rId13"/>
    <p:sldId id="271" r:id="rId14"/>
    <p:sldId id="269"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lang="et-EE"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tlana Babikova" initials="SB" lastIdx="4" clrIdx="0">
    <p:extLst>
      <p:ext uri="{19B8F6BF-5375-455C-9EA6-DF929625EA0E}">
        <p15:presenceInfo xmlns:p15="http://schemas.microsoft.com/office/powerpoint/2012/main" userId="S-1-5-21-4278536060-508677287-4184602909-31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98"/>
    <a:srgbClr val="FD7042"/>
    <a:srgbClr val="F2EFEA"/>
    <a:srgbClr val="363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69" autoAdjust="0"/>
  </p:normalViewPr>
  <p:slideViewPr>
    <p:cSldViewPr snapToGrid="0">
      <p:cViewPr varScale="1">
        <p:scale>
          <a:sx n="24" d="100"/>
          <a:sy n="24" d="100"/>
        </p:scale>
        <p:origin x="82"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81425047479699E-2"/>
          <c:y val="3.8877755511022002E-2"/>
          <c:w val="0.96485406797790796"/>
          <c:h val="0.89198396793587198"/>
        </c:manualLayout>
      </c:layout>
      <c:barChart>
        <c:barDir val="col"/>
        <c:grouping val="clustered"/>
        <c:varyColors val="0"/>
        <c:ser>
          <c:idx val="0"/>
          <c:order val="0"/>
          <c:tx>
            <c:strRef>
              <c:f>label 0</c:f>
              <c:strCache>
                <c:ptCount val="1"/>
                <c:pt idx="0">
                  <c:v>Defitsiit</c:v>
                </c:pt>
              </c:strCache>
            </c:strRef>
          </c:tx>
          <c:spPr>
            <a:solidFill>
              <a:srgbClr val="E13B3E"/>
            </a:solidFill>
            <a:ln w="9360">
              <a:solidFill>
                <a:srgbClr val="F9F9F9"/>
              </a:solidFill>
              <a:round/>
            </a:ln>
          </c:spPr>
          <c:invertIfNegative val="0"/>
          <c:dLbls>
            <c:spPr>
              <a:noFill/>
              <a:ln>
                <a:noFill/>
              </a:ln>
              <a:effectLst/>
            </c:spPr>
            <c:txPr>
              <a:bodyPr wrap="square"/>
              <a:lstStyle/>
              <a:p>
                <a:pPr>
                  <a:defRPr sz="1000" b="0" strike="noStrike" spc="-1">
                    <a:solidFill>
                      <a:srgbClr val="000000"/>
                    </a:solidFill>
                    <a:latin typeface="Lucida Grande"/>
                    <a:ea typeface="Lucida Grande"/>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Austria</c:v>
                </c:pt>
                <c:pt idx="1">
                  <c:v>Prantsusmaa</c:v>
                </c:pt>
                <c:pt idx="2">
                  <c:v>Saksamaa</c:v>
                </c:pt>
                <c:pt idx="3">
                  <c:v>Holland</c:v>
                </c:pt>
                <c:pt idx="4">
                  <c:v>Hispaania</c:v>
                </c:pt>
                <c:pt idx="5">
                  <c:v>Türgi</c:v>
                </c:pt>
                <c:pt idx="6">
                  <c:v>Venemaa</c:v>
                </c:pt>
              </c:strCache>
            </c:strRef>
          </c:cat>
          <c:val>
            <c:numRef>
              <c:f>0</c:f>
              <c:numCache>
                <c:formatCode>General</c:formatCode>
                <c:ptCount val="7"/>
                <c:pt idx="0">
                  <c:v>12</c:v>
                </c:pt>
                <c:pt idx="1">
                  <c:v>5</c:v>
                </c:pt>
                <c:pt idx="2">
                  <c:v>17</c:v>
                </c:pt>
                <c:pt idx="3">
                  <c:v>9</c:v>
                </c:pt>
                <c:pt idx="6">
                  <c:v>56</c:v>
                </c:pt>
              </c:numCache>
            </c:numRef>
          </c:val>
          <c:extLst>
            <c:ext xmlns:c16="http://schemas.microsoft.com/office/drawing/2014/chart" uri="{C3380CC4-5D6E-409C-BE32-E72D297353CC}">
              <c16:uniqueId val="{00000000-67E9-4589-9162-2C8F85B229AC}"/>
            </c:ext>
          </c:extLst>
        </c:ser>
        <c:ser>
          <c:idx val="1"/>
          <c:order val="1"/>
          <c:tx>
            <c:strRef>
              <c:f>label 1</c:f>
              <c:strCache>
                <c:ptCount val="1"/>
                <c:pt idx="0">
                  <c:v>Puudulikkus</c:v>
                </c:pt>
              </c:strCache>
            </c:strRef>
          </c:tx>
          <c:spPr>
            <a:solidFill>
              <a:srgbClr val="E9C33A"/>
            </a:solidFill>
            <a:ln w="9360">
              <a:solidFill>
                <a:srgbClr val="F9F9F9"/>
              </a:solidFill>
              <a:round/>
            </a:ln>
          </c:spPr>
          <c:invertIfNegative val="0"/>
          <c:dLbls>
            <c:spPr>
              <a:noFill/>
              <a:ln>
                <a:noFill/>
              </a:ln>
              <a:effectLst/>
            </c:spPr>
            <c:txPr>
              <a:bodyPr wrap="square"/>
              <a:lstStyle/>
              <a:p>
                <a:pPr>
                  <a:defRPr sz="1000" b="0" strike="noStrike" spc="-1">
                    <a:solidFill>
                      <a:srgbClr val="000000"/>
                    </a:solidFill>
                    <a:latin typeface="Lucida Grande"/>
                    <a:ea typeface="Lucida Grande"/>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Austria</c:v>
                </c:pt>
                <c:pt idx="1">
                  <c:v>Prantsusmaa</c:v>
                </c:pt>
                <c:pt idx="2">
                  <c:v>Saksamaa</c:v>
                </c:pt>
                <c:pt idx="3">
                  <c:v>Holland</c:v>
                </c:pt>
                <c:pt idx="4">
                  <c:v>Hispaania</c:v>
                </c:pt>
                <c:pt idx="5">
                  <c:v>Türgi</c:v>
                </c:pt>
                <c:pt idx="6">
                  <c:v>Venemaa</c:v>
                </c:pt>
              </c:strCache>
            </c:strRef>
          </c:cat>
          <c:val>
            <c:numRef>
              <c:f>1</c:f>
              <c:numCache>
                <c:formatCode>General</c:formatCode>
                <c:ptCount val="7"/>
                <c:pt idx="0">
                  <c:v>38</c:v>
                </c:pt>
                <c:pt idx="1">
                  <c:v>42</c:v>
                </c:pt>
                <c:pt idx="2">
                  <c:v>57</c:v>
                </c:pt>
                <c:pt idx="3">
                  <c:v>37</c:v>
                </c:pt>
                <c:pt idx="4">
                  <c:v>32</c:v>
                </c:pt>
                <c:pt idx="5">
                  <c:v>74</c:v>
                </c:pt>
                <c:pt idx="6">
                  <c:v>84</c:v>
                </c:pt>
              </c:numCache>
            </c:numRef>
          </c:val>
          <c:extLst>
            <c:ext xmlns:c16="http://schemas.microsoft.com/office/drawing/2014/chart" uri="{C3380CC4-5D6E-409C-BE32-E72D297353CC}">
              <c16:uniqueId val="{00000001-67E9-4589-9162-2C8F85B229AC}"/>
            </c:ext>
          </c:extLst>
        </c:ser>
        <c:dLbls>
          <c:showLegendKey val="0"/>
          <c:showVal val="0"/>
          <c:showCatName val="0"/>
          <c:showSerName val="0"/>
          <c:showPercent val="0"/>
          <c:showBubbleSize val="0"/>
        </c:dLbls>
        <c:gapWidth val="150"/>
        <c:axId val="347875128"/>
        <c:axId val="347874344"/>
      </c:barChart>
      <c:catAx>
        <c:axId val="347875128"/>
        <c:scaling>
          <c:orientation val="minMax"/>
        </c:scaling>
        <c:delete val="0"/>
        <c:axPos val="b"/>
        <c:numFmt formatCode="General" sourceLinked="0"/>
        <c:majorTickMark val="out"/>
        <c:minorTickMark val="none"/>
        <c:tickLblPos val="low"/>
        <c:spPr>
          <a:ln w="12600">
            <a:solidFill>
              <a:srgbClr val="888888"/>
            </a:solidFill>
            <a:round/>
          </a:ln>
        </c:spPr>
        <c:txPr>
          <a:bodyPr/>
          <a:lstStyle/>
          <a:p>
            <a:pPr>
              <a:defRPr sz="1800" b="0" strike="noStrike" spc="-1">
                <a:solidFill>
                  <a:srgbClr val="000000"/>
                </a:solidFill>
                <a:latin typeface="Helvetica Light"/>
                <a:ea typeface="Lucida Grande"/>
              </a:defRPr>
            </a:pPr>
            <a:endParaRPr lang="ru-RU"/>
          </a:p>
        </c:txPr>
        <c:crossAx val="347874344"/>
        <c:crosses val="autoZero"/>
        <c:auto val="1"/>
        <c:lblAlgn val="ctr"/>
        <c:lblOffset val="100"/>
        <c:noMultiLvlLbl val="0"/>
      </c:catAx>
      <c:valAx>
        <c:axId val="347874344"/>
        <c:scaling>
          <c:orientation val="minMax"/>
        </c:scaling>
        <c:delete val="0"/>
        <c:axPos val="l"/>
        <c:majorGridlines>
          <c:spPr>
            <a:ln w="12600">
              <a:solidFill>
                <a:srgbClr val="888888"/>
              </a:solidFill>
              <a:round/>
            </a:ln>
          </c:spPr>
        </c:majorGridlines>
        <c:numFmt formatCode="#,##0" sourceLinked="0"/>
        <c:majorTickMark val="out"/>
        <c:minorTickMark val="none"/>
        <c:tickLblPos val="nextTo"/>
        <c:spPr>
          <a:ln w="12600">
            <a:solidFill>
              <a:srgbClr val="888888"/>
            </a:solidFill>
            <a:round/>
          </a:ln>
        </c:spPr>
        <c:txPr>
          <a:bodyPr/>
          <a:lstStyle/>
          <a:p>
            <a:pPr>
              <a:defRPr sz="1800" b="0" strike="noStrike" spc="-1">
                <a:solidFill>
                  <a:srgbClr val="000000"/>
                </a:solidFill>
                <a:latin typeface="Arial"/>
                <a:ea typeface="Lucida Grande"/>
              </a:defRPr>
            </a:pPr>
            <a:endParaRPr lang="ru-RU"/>
          </a:p>
        </c:txPr>
        <c:crossAx val="347875128"/>
        <c:crosses val="autoZero"/>
        <c:crossBetween val="between"/>
        <c:majorUnit val="10"/>
        <c:minorUnit val="5"/>
      </c:valAx>
      <c:spPr>
        <a:noFill/>
        <a:ln w="12600">
          <a:noFill/>
        </a:ln>
      </c:spPr>
    </c:plotArea>
    <c:plotVisOnly val="1"/>
    <c:dispBlanksAs val="gap"/>
    <c:showDLblsOverMax val="1"/>
  </c:chart>
  <c:spPr>
    <a:noFill/>
    <a:ln w="9360">
      <a:noFill/>
    </a:ln>
  </c:spPr>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1143000" y="685800"/>
            <a:ext cx="4572000" cy="3429000"/>
          </a:xfrm>
          <a:prstGeom prst="rect">
            <a:avLst/>
          </a:prstGeom>
        </p:spPr>
        <p:txBody>
          <a:bodyPr rtlCol="0"/>
          <a:lstStyle/>
          <a:p>
            <a:pPr rtl="0"/>
            <a:endParaRPr/>
          </a:p>
        </p:txBody>
      </p:sp>
      <p:sp>
        <p:nvSpPr>
          <p:cNvPr id="488" name="Shape 488"/>
          <p:cNvSpPr>
            <a:spLocks noGrp="1"/>
          </p:cNvSpPr>
          <p:nvPr>
            <p:ph type="body" sz="quarter" idx="1"/>
          </p:nvPr>
        </p:nvSpPr>
        <p:spPr>
          <a:xfrm>
            <a:off x="914400" y="4343400"/>
            <a:ext cx="5029200" cy="4114800"/>
          </a:xfrm>
          <a:prstGeom prst="rect">
            <a:avLst/>
          </a:prstGeom>
        </p:spPr>
        <p:txBody>
          <a:bodyPr rtlCol="0"/>
          <a:lstStyle/>
          <a:p>
            <a:pPr rtl="0"/>
            <a:endParaRPr/>
          </a:p>
        </p:txBody>
      </p:sp>
    </p:spTree>
    <p:extLst>
      <p:ext uri="{BB962C8B-B14F-4D97-AF65-F5344CB8AC3E}">
        <p14:creationId xmlns:p14="http://schemas.microsoft.com/office/powerpoint/2010/main" val="276150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524" name="Shape 524"/>
          <p:cNvSpPr>
            <a:spLocks noGrp="1"/>
          </p:cNvSpPr>
          <p:nvPr>
            <p:ph type="body" sz="quarter" idx="1"/>
          </p:nvPr>
        </p:nvSpPr>
        <p:spPr>
          <a:prstGeom prst="rect">
            <a:avLst/>
          </a:prstGeom>
        </p:spPr>
        <p:txBody>
          <a:bodyPr rtlCol="0"/>
          <a:lstStyle/>
          <a:p>
            <a:pPr marL="215999" indent="-215999" rtl="0">
              <a:defRPr sz="2000" spc="-1"/>
            </a:pPr>
            <a:r>
              <a:t>Inimese organism on väga keeruline süsteem, kus kõik elundid on pidevas omavahelises koostoimes. Ja sellest, kui hästi laabub nende koostöö, sõltub otseselt inimese tervis ja enesetunne. Vitamiinide tõhusust võivad suurendada nn abistavad molekulid ehk kofaktorid. Need on biokeemilistes protsessides osalevad ühendid. Kõige olulisemad D-vitamiini toimet suurendavad kofaktorid on:</a:t>
            </a:r>
            <a:br>
              <a:rPr dirty="0"/>
            </a:br>
            <a:endParaRPr dirty="0"/>
          </a:p>
          <a:p>
            <a:pPr marL="215999" indent="-215999" rtl="0">
              <a:defRPr sz="2000" b="1" spc="-1"/>
            </a:pPr>
            <a:r>
              <a:t>Kaltsium.</a:t>
            </a:r>
            <a:r>
              <a:rPr lang="et" b="0"/>
              <a:t> D-vitamiin kontrollib organismi </a:t>
            </a:r>
            <a:r>
              <a:rPr lang="ru" b="1"/>
              <a:t>kaltsiumi </a:t>
            </a:r>
            <a:r>
              <a:rPr lang="ru" b="0"/>
              <a:t>taset organismis. Kaltsium imendub hästi ainult piisava koguse D-vitamiiniga. Seetõttu on need kaks ainet omavahel lahutamatult seotud.
</a:t>
            </a:r>
            <a:br>
              <a:rPr b="0" dirty="0"/>
            </a:br>
            <a:endParaRPr b="0" dirty="0"/>
          </a:p>
          <a:p>
            <a:pPr marL="215999" indent="-215999" rtl="0">
              <a:defRPr sz="2000" b="1" spc="-1"/>
            </a:pPr>
            <a:r>
              <a:t>Magneesium</a:t>
            </a:r>
            <a:r>
              <a:rPr lang="et" b="0"/>
              <a:t>. Sellel elemendil on mitmeid ülesandeid. Näiteks on see vajalik toidu muundamisel energiaks. Magneesiumil on oma osa ka kaltsiumi, fosfori, naatriumi, kaaliumi ja D-vitamiini imendumises. Lisaks toidulisandite manustamisele saab magneesiumipuudust korvata ka spinati, pähklite, seemnete ja täisteratoodete menüüsse lisamisega.</a:t>
            </a:r>
          </a:p>
          <a:p>
            <a:pPr marL="215999" indent="-215999" rtl="0"/>
            <a:endParaRPr b="0" dirty="0"/>
          </a:p>
          <a:p>
            <a:pPr marL="215999" indent="-215999" rtl="0">
              <a:defRPr sz="2000" b="1" spc="-1"/>
            </a:pPr>
            <a:r>
              <a:t>K-vitamiin </a:t>
            </a:r>
            <a:r>
              <a:rPr lang="et" b="0"/>
              <a:t>hoiab luustiku tervena ja suurendab vere hüübimist, seetõttu on see organismi jaoks lihtsalt hädavajalik. Kui organismis on K-vitamiini puudus, tekib reaalne oht inimese elule. D- ja K-vitamiin koos tagavad luustikule vajaliku arengu. K-vitamiini varusid täiendavad lehtkapsas, spinat, maks, munad ja kõva juust.</a:t>
            </a:r>
          </a:p>
          <a:p>
            <a:pPr marL="215999" indent="-215999" rtl="0">
              <a:defRPr sz="2000" b="1" spc="-1"/>
            </a:pPr>
            <a:endParaRPr b="0" dirty="0"/>
          </a:p>
          <a:p>
            <a:pPr marL="215999" indent="-215999" rtl="0">
              <a:defRPr sz="2000" b="1" spc="-1"/>
            </a:pPr>
            <a:r>
              <a:t>Tsink</a:t>
            </a:r>
            <a:r>
              <a:rPr lang="et" b="0"/>
              <a:t>. Multifunktsionaalne element. Tsink tõhustab organismi kasvu ja arengut, uute rakkude moodustumist, nakkuste tõrjumist ning rasvade, süsivesikute ja valkude täielikku imendumist. Tsink hõlbustab ka D-vitamiini imendumist ja aitab kaltsiumil luukoesse siseneda. Tsinki saab lihast, köögiviljadest ja mõnest teraviljast.</a:t>
            </a:r>
          </a:p>
          <a:p>
            <a:pPr marL="215999" indent="-215999" rtl="0">
              <a:defRPr sz="2000" spc="-1"/>
            </a:pPr>
            <a:endParaRPr b="0" dirty="0"/>
          </a:p>
          <a:p>
            <a:pPr marL="215999" indent="-215999" rtl="0">
              <a:defRPr sz="2000" b="1" spc="-1"/>
            </a:pPr>
            <a:r>
              <a:t>Boor.</a:t>
            </a:r>
            <a:r>
              <a:rPr lang="et" b="0"/>
              <a:t> Organism vajab seda elementi väga vähe, kuid see on siiski asendamatu. Boor toetab ainevahetust ja D-vitamiini imendumist. Boori leidub maapähklivõis, veinis, avokaados, rosinates ja mõnedes lehtköögiviljades.</a:t>
            </a:r>
          </a:p>
          <a:p>
            <a:pPr marL="215999" indent="-215999" rtl="0">
              <a:defRPr sz="2000" b="1" spc="-1"/>
            </a:pPr>
            <a:endParaRPr b="0" dirty="0"/>
          </a:p>
          <a:p>
            <a:pPr marL="215999" indent="-215999" rtl="0">
              <a:defRPr sz="2000" b="1" spc="-1"/>
            </a:pPr>
            <a:r>
              <a:t>Kontrollib </a:t>
            </a:r>
            <a:r>
              <a:rPr lang="et" b="0"/>
              <a:t>valkude sünteesi. Osaleb koos D-vitamiiniga geneetilise koodi talitluses. Kui organismis on retinoolipuudus, on D-vitamiini toime häiritud. A-vitamiini on porgandites, mangos, maksas, võis, juustus ja piimas. Retinool on rasvlahustuv aine ja võimas antioksüdant. Retinooli sisaldavale taimsele toidule tuleb alati lisada ka rasvarikast toitu. Nii imendub retinool täielikumalt.</a:t>
            </a:r>
          </a:p>
        </p:txBody>
      </p:sp>
    </p:spTree>
    <p:extLst>
      <p:ext uri="{BB962C8B-B14F-4D97-AF65-F5344CB8AC3E}">
        <p14:creationId xmlns:p14="http://schemas.microsoft.com/office/powerpoint/2010/main" val="302489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552" name="Shape 552"/>
          <p:cNvSpPr>
            <a:spLocks noGrp="1"/>
          </p:cNvSpPr>
          <p:nvPr>
            <p:ph type="body" sz="quarter" idx="1"/>
          </p:nvPr>
        </p:nvSpPr>
        <p:spPr>
          <a:prstGeom prst="rect">
            <a:avLst/>
          </a:prstGeom>
        </p:spPr>
        <p:txBody>
          <a:bodyPr rtlCol="0"/>
          <a:lstStyle/>
          <a:p>
            <a:pPr marL="215999" indent="-215999" rtl="0">
              <a:defRPr sz="2000" spc="-1"/>
            </a:pPr>
            <a:r>
              <a:t>Rasvlahustuvat D-vitamiini peetakse elemendi looduslikuks vormiks. Kuna D-vitamiin ise on rasvlahustuv, on selle manustamine koos kookosõliga kõige loomupärasem. Rasvlahustuval kolekaltsiferoolil on kalduvus koguneda maksa või rasvkoesse, mis võimaldab organismi luua erilaadse vitamiinivaru.</a:t>
            </a:r>
            <a:br/>
            <a:endParaRPr/>
          </a:p>
          <a:p>
            <a:pPr marL="215999" indent="-215999" rtl="0">
              <a:defRPr sz="2000" spc="-1"/>
            </a:pPr>
            <a:r>
              <a:t>Kookosõli (MCT) leiab laialdast kasutamist erinevates eluvaldkondades. Selle kasutamine D-Spray koostises on kasulik:</a:t>
            </a:r>
          </a:p>
          <a:p>
            <a:pPr marL="215999" indent="-215999" rtl="0">
              <a:defRPr sz="2000" spc="-1"/>
            </a:pPr>
            <a:r>
              <a:t>– kehakaalu langetamisel;</a:t>
            </a:r>
          </a:p>
          <a:p>
            <a:pPr marL="215999" indent="-215999" rtl="0">
              <a:defRPr sz="2000" spc="-1"/>
            </a:pPr>
            <a:r>
              <a:t>– seedehäirete korral;</a:t>
            </a:r>
          </a:p>
          <a:p>
            <a:pPr marL="215999" indent="-215999" rtl="0">
              <a:defRPr sz="2000" spc="-1"/>
            </a:pPr>
            <a:r>
              <a:t>– immuunpuudulikkuse korral;</a:t>
            </a:r>
          </a:p>
          <a:p>
            <a:pPr marL="215999" indent="-215999" rtl="0">
              <a:defRPr sz="2000" spc="-1"/>
            </a:pPr>
            <a:r>
              <a:t>– energiaga varustamisel (nt sportimisel);</a:t>
            </a:r>
          </a:p>
          <a:p>
            <a:pPr marL="215999" indent="-215999" rtl="0">
              <a:defRPr sz="2000" spc="-1"/>
            </a:pPr>
            <a:r>
              <a:t>– kognitiivsete häirete korral, mis on seotud mälu, tähelepanu jne.</a:t>
            </a:r>
          </a:p>
        </p:txBody>
      </p:sp>
    </p:spTree>
    <p:extLst>
      <p:ext uri="{BB962C8B-B14F-4D97-AF65-F5344CB8AC3E}">
        <p14:creationId xmlns:p14="http://schemas.microsoft.com/office/powerpoint/2010/main" val="231625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564" name="Shape 564"/>
          <p:cNvSpPr>
            <a:spLocks noGrp="1"/>
          </p:cNvSpPr>
          <p:nvPr>
            <p:ph type="body" sz="quarter" idx="1"/>
          </p:nvPr>
        </p:nvSpPr>
        <p:spPr>
          <a:prstGeom prst="rect">
            <a:avLst/>
          </a:prstGeom>
        </p:spPr>
        <p:txBody>
          <a:bodyPr rtlCol="0"/>
          <a:lstStyle>
            <a:lvl1pPr marL="215999" indent="-215999">
              <a:defRPr sz="2000" spc="-1"/>
            </a:lvl1pPr>
          </a:lstStyle>
          <a:p>
            <a:pPr rtl="0"/>
            <a:endParaRPr dirty="0"/>
          </a:p>
        </p:txBody>
      </p:sp>
    </p:spTree>
    <p:extLst>
      <p:ext uri="{BB962C8B-B14F-4D97-AF65-F5344CB8AC3E}">
        <p14:creationId xmlns:p14="http://schemas.microsoft.com/office/powerpoint/2010/main" val="3314405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641" name="Shape 641"/>
          <p:cNvSpPr>
            <a:spLocks noGrp="1"/>
          </p:cNvSpPr>
          <p:nvPr>
            <p:ph type="body" sz="quarter" idx="1"/>
          </p:nvPr>
        </p:nvSpPr>
        <p:spPr>
          <a:prstGeom prst="rect">
            <a:avLst/>
          </a:prstGeom>
        </p:spPr>
        <p:txBody>
          <a:bodyPr rtlCol="0"/>
          <a:lstStyle/>
          <a:p>
            <a:pPr marL="215999" indent="-215999" rtl="0">
              <a:defRPr sz="2000" spc="-1"/>
            </a:pPr>
            <a:r>
              <a:t>D-vitamiini esineb kahel kujul:</a:t>
            </a:r>
            <a:br/>
            <a:endParaRPr/>
          </a:p>
          <a:p>
            <a:pPr marL="215999" indent="-215999" rtl="0">
              <a:defRPr sz="2000" spc="-1"/>
            </a:pPr>
            <a:r>
              <a:t>D3-vitamiinina (kolekaltsiferoolina), mida sünteesitakse ultraviolettkiirte toimel nahas, aga seda leidub ka loomsetes saadustes.</a:t>
            </a:r>
          </a:p>
          <a:p>
            <a:pPr marL="215999" indent="-215999" rtl="0">
              <a:defRPr sz="2000" spc="-1"/>
            </a:pPr>
            <a:r>
              <a:t>D2-vitamiinina (ergokaltsiferoolina), mida leidub mõnedes taimedes, seentes ja pärmis.</a:t>
            </a:r>
            <a:br/>
            <a:br/>
            <a:r>
              <a:t>Teaduslikud uuringud näitavad, et D3-vitamiini manustamine suurendab D-vitamiini taset veres tõhusamalt kui D2-vitamiin (*)</a:t>
            </a:r>
          </a:p>
          <a:p>
            <a:pPr marL="215999" indent="-215999" rtl="0"/>
            <a:br/>
            <a:r>
              <a:rPr lang="et" sz="2000" spc="-1"/>
              <a:t>(*) Tripkovic L. et al. Comparison of vitamin D2 and vitamin D3 supplementation in raising serum 25-hydroxyvitamin D status: a systematic review and meta-analysis // Am. J. Clin. Nutr. 2012. Vol. 95, № 6. P. 1357–1364.</a:t>
            </a:r>
          </a:p>
        </p:txBody>
      </p:sp>
    </p:spTree>
    <p:extLst>
      <p:ext uri="{BB962C8B-B14F-4D97-AF65-F5344CB8AC3E}">
        <p14:creationId xmlns:p14="http://schemas.microsoft.com/office/powerpoint/2010/main" val="3618030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798" name="Shape 798"/>
          <p:cNvSpPr>
            <a:spLocks noGrp="1"/>
          </p:cNvSpPr>
          <p:nvPr>
            <p:ph type="body" sz="quarter" idx="1"/>
          </p:nvPr>
        </p:nvSpPr>
        <p:spPr>
          <a:prstGeom prst="rect">
            <a:avLst/>
          </a:prstGeom>
        </p:spPr>
        <p:txBody>
          <a:bodyPr rtlCol="0"/>
          <a:lstStyle/>
          <a:p>
            <a:pPr marL="215999" indent="-215999" rtl="0">
              <a:defRPr sz="2000" spc="-1"/>
            </a:pPr>
            <a:endParaRPr sz="2000" b="0" spc="-1" dirty="0">
              <a:solidFill>
                <a:schemeClr val="tx2"/>
              </a:solidFill>
            </a:endParaRPr>
          </a:p>
        </p:txBody>
      </p:sp>
    </p:spTree>
    <p:extLst>
      <p:ext uri="{BB962C8B-B14F-4D97-AF65-F5344CB8AC3E}">
        <p14:creationId xmlns:p14="http://schemas.microsoft.com/office/powerpoint/2010/main" val="21793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89"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90" name="Body Level One…"/>
          <p:cNvSpPr txBox="1">
            <a:spLocks noGrp="1"/>
          </p:cNvSpPr>
          <p:nvPr>
            <p:ph type="body" sz="half" idx="1"/>
          </p:nvPr>
        </p:nvSpPr>
        <p:spPr>
          <a:xfrm>
            <a:off x="1218959" y="3209400"/>
            <a:ext cx="21944521" cy="379404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9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98"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99" name="Body Level One…"/>
          <p:cNvSpPr txBox="1">
            <a:spLocks noGrp="1"/>
          </p:cNvSpPr>
          <p:nvPr>
            <p:ph type="body" sz="quarter" idx="1"/>
          </p:nvPr>
        </p:nvSpPr>
        <p:spPr>
          <a:xfrm>
            <a:off x="1218959" y="3209400"/>
            <a:ext cx="10708921" cy="379404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100"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108" name="Body Level One…"/>
          <p:cNvSpPr txBox="1">
            <a:spLocks noGrp="1"/>
          </p:cNvSpPr>
          <p:nvPr>
            <p:ph type="body" sz="quarter" idx="1"/>
          </p:nvPr>
        </p:nvSpPr>
        <p:spPr>
          <a:xfrm>
            <a:off x="1218959" y="3209400"/>
            <a:ext cx="7065721" cy="379404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109"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sp>
        <p:nvSpPr>
          <p:cNvPr id="116"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17"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18"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25"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26"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27"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128" name="Body Level One…"/>
          <p:cNvSpPr txBox="1">
            <a:spLocks noGrp="1"/>
          </p:cNvSpPr>
          <p:nvPr>
            <p:ph type="body" idx="1"/>
          </p:nvPr>
        </p:nvSpPr>
        <p:spPr>
          <a:xfrm>
            <a:off x="1218959" y="3209400"/>
            <a:ext cx="21944521" cy="7954561"/>
          </a:xfrm>
          <a:prstGeom prst="rect">
            <a:avLst/>
          </a:prstGeom>
        </p:spPr>
        <p:txBody>
          <a:bodyPr rtlCol="0" anchor="ctr"/>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129"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sp>
        <p:nvSpPr>
          <p:cNvPr id="136"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37"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38"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139" name="Body Level One…"/>
          <p:cNvSpPr txBox="1">
            <a:spLocks noGrp="1"/>
          </p:cNvSpPr>
          <p:nvPr>
            <p:ph type="body" idx="1"/>
          </p:nvPr>
        </p:nvSpPr>
        <p:spPr>
          <a:xfrm>
            <a:off x="1218959" y="3209400"/>
            <a:ext cx="219445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140"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2 Content">
    <p:spTree>
      <p:nvGrpSpPr>
        <p:cNvPr id="1" name=""/>
        <p:cNvGrpSpPr/>
        <p:nvPr/>
      </p:nvGrpSpPr>
      <p:grpSpPr>
        <a:xfrm>
          <a:off x="0" y="0"/>
          <a:ext cx="0" cy="0"/>
          <a:chOff x="0" y="0"/>
          <a:chExt cx="0" cy="0"/>
        </a:xfrm>
      </p:grpSpPr>
      <p:sp>
        <p:nvSpPr>
          <p:cNvPr id="147"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48"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4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150" name="Body Level One…"/>
          <p:cNvSpPr txBox="1">
            <a:spLocks noGrp="1"/>
          </p:cNvSpPr>
          <p:nvPr>
            <p:ph type="body" sz="half" idx="1"/>
          </p:nvPr>
        </p:nvSpPr>
        <p:spPr>
          <a:xfrm>
            <a:off x="1218959" y="3209400"/>
            <a:ext cx="107089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15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58"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59"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60"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16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entered Text">
    <p:spTree>
      <p:nvGrpSpPr>
        <p:cNvPr id="1" name=""/>
        <p:cNvGrpSpPr/>
        <p:nvPr/>
      </p:nvGrpSpPr>
      <p:grpSpPr>
        <a:xfrm>
          <a:off x="0" y="0"/>
          <a:ext cx="0" cy="0"/>
          <a:chOff x="0" y="0"/>
          <a:chExt cx="0" cy="0"/>
        </a:xfrm>
      </p:grpSpPr>
      <p:sp>
        <p:nvSpPr>
          <p:cNvPr id="168"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69"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70" name="Body Level One…"/>
          <p:cNvSpPr txBox="1">
            <a:spLocks noGrp="1"/>
          </p:cNvSpPr>
          <p:nvPr>
            <p:ph type="body" idx="1"/>
          </p:nvPr>
        </p:nvSpPr>
        <p:spPr>
          <a:xfrm>
            <a:off x="1218959" y="547199"/>
            <a:ext cx="21944521" cy="10614602"/>
          </a:xfrm>
          <a:prstGeom prst="rect">
            <a:avLst/>
          </a:prstGeom>
        </p:spPr>
        <p:txBody>
          <a:bodyPr rtlCol="0" anchor="ctr"/>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17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2 Content and Content">
    <p:spTree>
      <p:nvGrpSpPr>
        <p:cNvPr id="1" name=""/>
        <p:cNvGrpSpPr/>
        <p:nvPr/>
      </p:nvGrpSpPr>
      <p:grpSpPr>
        <a:xfrm>
          <a:off x="0" y="0"/>
          <a:ext cx="0" cy="0"/>
          <a:chOff x="0" y="0"/>
          <a:chExt cx="0" cy="0"/>
        </a:xfrm>
      </p:grpSpPr>
      <p:sp>
        <p:nvSpPr>
          <p:cNvPr id="178"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79"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80"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181"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182"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20" name="Body Level One…"/>
          <p:cNvSpPr txBox="1">
            <a:spLocks noGrp="1"/>
          </p:cNvSpPr>
          <p:nvPr>
            <p:ph type="body" idx="1"/>
          </p:nvPr>
        </p:nvSpPr>
        <p:spPr>
          <a:xfrm>
            <a:off x="1218959" y="3209400"/>
            <a:ext cx="21944521" cy="7954561"/>
          </a:xfrm>
          <a:prstGeom prst="rect">
            <a:avLst/>
          </a:prstGeom>
        </p:spPr>
        <p:txBody>
          <a:bodyPr rtlCol="0" anchor="ctr"/>
          <a:lstStyle/>
          <a:p>
            <a:pPr rtl="0"/>
            <a:r>
              <a:t>Body Level One</a:t>
            </a:r>
          </a:p>
          <a:p>
            <a:pPr lvl="1" rtl="0"/>
            <a:r>
              <a:t>Body Level Two</a:t>
            </a:r>
          </a:p>
          <a:p>
            <a:pPr lvl="2" rtl="0"/>
            <a:r>
              <a:t>Body Level Three</a:t>
            </a:r>
          </a:p>
          <a:p>
            <a:pPr lvl="3" rtl="0"/>
            <a:r>
              <a:t>Body Level Four</a:t>
            </a:r>
          </a:p>
          <a:p>
            <a:pPr lvl="4" rtl="0"/>
            <a:r>
              <a:t>Body Level Five</a:t>
            </a:r>
          </a:p>
        </p:txBody>
      </p:sp>
      <p:sp>
        <p:nvSpPr>
          <p:cNvPr id="2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Content and 2 Content">
    <p:spTree>
      <p:nvGrpSpPr>
        <p:cNvPr id="1" name=""/>
        <p:cNvGrpSpPr/>
        <p:nvPr/>
      </p:nvGrpSpPr>
      <p:grpSpPr>
        <a:xfrm>
          <a:off x="0" y="0"/>
          <a:ext cx="0" cy="0"/>
          <a:chOff x="0" y="0"/>
          <a:chExt cx="0" cy="0"/>
        </a:xfrm>
      </p:grpSpPr>
      <p:sp>
        <p:nvSpPr>
          <p:cNvPr id="189"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190"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191"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192" name="Body Level One…"/>
          <p:cNvSpPr txBox="1">
            <a:spLocks noGrp="1"/>
          </p:cNvSpPr>
          <p:nvPr>
            <p:ph type="body" sz="half" idx="1"/>
          </p:nvPr>
        </p:nvSpPr>
        <p:spPr>
          <a:xfrm>
            <a:off x="1218959" y="3209400"/>
            <a:ext cx="107089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19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2 Content over Content">
    <p:spTree>
      <p:nvGrpSpPr>
        <p:cNvPr id="1" name=""/>
        <p:cNvGrpSpPr/>
        <p:nvPr/>
      </p:nvGrpSpPr>
      <p:grpSpPr>
        <a:xfrm>
          <a:off x="0" y="0"/>
          <a:ext cx="0" cy="0"/>
          <a:chOff x="0" y="0"/>
          <a:chExt cx="0" cy="0"/>
        </a:xfrm>
      </p:grpSpPr>
      <p:sp>
        <p:nvSpPr>
          <p:cNvPr id="200"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201"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202"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03"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04"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Content over Content">
    <p:spTree>
      <p:nvGrpSpPr>
        <p:cNvPr id="1" name=""/>
        <p:cNvGrpSpPr/>
        <p:nvPr/>
      </p:nvGrpSpPr>
      <p:grpSpPr>
        <a:xfrm>
          <a:off x="0" y="0"/>
          <a:ext cx="0" cy="0"/>
          <a:chOff x="0" y="0"/>
          <a:chExt cx="0" cy="0"/>
        </a:xfrm>
      </p:grpSpPr>
      <p:sp>
        <p:nvSpPr>
          <p:cNvPr id="211"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212"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213"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14" name="Body Level One…"/>
          <p:cNvSpPr txBox="1">
            <a:spLocks noGrp="1"/>
          </p:cNvSpPr>
          <p:nvPr>
            <p:ph type="body" sz="half" idx="1"/>
          </p:nvPr>
        </p:nvSpPr>
        <p:spPr>
          <a:xfrm>
            <a:off x="1218959" y="3209400"/>
            <a:ext cx="219445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15"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4 Content">
    <p:spTree>
      <p:nvGrpSpPr>
        <p:cNvPr id="1" name=""/>
        <p:cNvGrpSpPr/>
        <p:nvPr/>
      </p:nvGrpSpPr>
      <p:grpSpPr>
        <a:xfrm>
          <a:off x="0" y="0"/>
          <a:ext cx="0" cy="0"/>
          <a:chOff x="0" y="0"/>
          <a:chExt cx="0" cy="0"/>
        </a:xfrm>
      </p:grpSpPr>
      <p:sp>
        <p:nvSpPr>
          <p:cNvPr id="222"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223"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224"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25"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26"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sp>
        <p:nvSpPr>
          <p:cNvPr id="233" name="Прямоугольник"/>
          <p:cNvSpPr/>
          <p:nvPr/>
        </p:nvSpPr>
        <p:spPr>
          <a:xfrm>
            <a:off x="-470880" y="-172081"/>
            <a:ext cx="25939441" cy="14235122"/>
          </a:xfrm>
          <a:prstGeom prst="rect">
            <a:avLst/>
          </a:prstGeom>
          <a:solidFill>
            <a:srgbClr val="F3F9FF"/>
          </a:solidFill>
          <a:ln w="12700">
            <a:miter lim="400000"/>
          </a:ln>
        </p:spPr>
        <p:txBody>
          <a:bodyPr lIns="45719" rIns="45719" rtlCol="0"/>
          <a:lstStyle/>
          <a:p>
            <a:pPr rtl="0"/>
            <a:endParaRPr/>
          </a:p>
        </p:txBody>
      </p:sp>
      <p:sp>
        <p:nvSpPr>
          <p:cNvPr id="234" name="Прямоугольник"/>
          <p:cNvSpPr/>
          <p:nvPr/>
        </p:nvSpPr>
        <p:spPr>
          <a:xfrm>
            <a:off x="-470880" y="-172081"/>
            <a:ext cx="25939441" cy="14235122"/>
          </a:xfrm>
          <a:prstGeom prst="rect">
            <a:avLst/>
          </a:prstGeom>
          <a:solidFill>
            <a:srgbClr val="F2EFEA"/>
          </a:solidFill>
          <a:ln w="12700">
            <a:miter lim="400000"/>
          </a:ln>
        </p:spPr>
        <p:txBody>
          <a:bodyPr lIns="45719" rIns="45719" rtlCol="0"/>
          <a:lstStyle/>
          <a:p>
            <a:pPr rtl="0"/>
            <a:endParaRPr/>
          </a:p>
        </p:txBody>
      </p:sp>
      <p:sp>
        <p:nvSpPr>
          <p:cNvPr id="235"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36" name="Body Level One…"/>
          <p:cNvSpPr txBox="1">
            <a:spLocks noGrp="1"/>
          </p:cNvSpPr>
          <p:nvPr>
            <p:ph type="body" sz="quarter" idx="1"/>
          </p:nvPr>
        </p:nvSpPr>
        <p:spPr>
          <a:xfrm>
            <a:off x="1218959" y="3209400"/>
            <a:ext cx="70657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37"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pic>
        <p:nvPicPr>
          <p:cNvPr id="244"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245"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246"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53"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254"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255"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56" name="Body Level One…"/>
          <p:cNvSpPr txBox="1">
            <a:spLocks noGrp="1"/>
          </p:cNvSpPr>
          <p:nvPr>
            <p:ph type="body" idx="1"/>
          </p:nvPr>
        </p:nvSpPr>
        <p:spPr>
          <a:xfrm>
            <a:off x="1218959" y="3209400"/>
            <a:ext cx="21944521" cy="7954561"/>
          </a:xfrm>
          <a:prstGeom prst="rect">
            <a:avLst/>
          </a:prstGeom>
        </p:spPr>
        <p:txBody>
          <a:bodyPr rtlCol="0" anchor="ctr"/>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57"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pic>
        <p:nvPicPr>
          <p:cNvPr id="264"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265"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266"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67" name="Body Level One…"/>
          <p:cNvSpPr txBox="1">
            <a:spLocks noGrp="1"/>
          </p:cNvSpPr>
          <p:nvPr>
            <p:ph type="body" idx="1"/>
          </p:nvPr>
        </p:nvSpPr>
        <p:spPr>
          <a:xfrm>
            <a:off x="1218959" y="3209400"/>
            <a:ext cx="219445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68"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2 Content">
    <p:spTree>
      <p:nvGrpSpPr>
        <p:cNvPr id="1" name=""/>
        <p:cNvGrpSpPr/>
        <p:nvPr/>
      </p:nvGrpSpPr>
      <p:grpSpPr>
        <a:xfrm>
          <a:off x="0" y="0"/>
          <a:ext cx="0" cy="0"/>
          <a:chOff x="0" y="0"/>
          <a:chExt cx="0" cy="0"/>
        </a:xfrm>
      </p:grpSpPr>
      <p:pic>
        <p:nvPicPr>
          <p:cNvPr id="275"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276"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277"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78" name="Body Level One…"/>
          <p:cNvSpPr txBox="1">
            <a:spLocks noGrp="1"/>
          </p:cNvSpPr>
          <p:nvPr>
            <p:ph type="body" sz="half" idx="1"/>
          </p:nvPr>
        </p:nvSpPr>
        <p:spPr>
          <a:xfrm>
            <a:off x="1218959" y="3209400"/>
            <a:ext cx="107089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79"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286"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287"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288"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289"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29" name="Body Level One…"/>
          <p:cNvSpPr txBox="1">
            <a:spLocks noGrp="1"/>
          </p:cNvSpPr>
          <p:nvPr>
            <p:ph type="body" idx="1"/>
          </p:nvPr>
        </p:nvSpPr>
        <p:spPr>
          <a:xfrm>
            <a:off x="1218959" y="3209400"/>
            <a:ext cx="21944521" cy="795456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30"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entered Text">
    <p:spTree>
      <p:nvGrpSpPr>
        <p:cNvPr id="1" name=""/>
        <p:cNvGrpSpPr/>
        <p:nvPr/>
      </p:nvGrpSpPr>
      <p:grpSpPr>
        <a:xfrm>
          <a:off x="0" y="0"/>
          <a:ext cx="0" cy="0"/>
          <a:chOff x="0" y="0"/>
          <a:chExt cx="0" cy="0"/>
        </a:xfrm>
      </p:grpSpPr>
      <p:pic>
        <p:nvPicPr>
          <p:cNvPr id="296"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297"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298" name="Body Level One…"/>
          <p:cNvSpPr txBox="1">
            <a:spLocks noGrp="1"/>
          </p:cNvSpPr>
          <p:nvPr>
            <p:ph type="body" idx="1"/>
          </p:nvPr>
        </p:nvSpPr>
        <p:spPr>
          <a:xfrm>
            <a:off x="1218959" y="547199"/>
            <a:ext cx="21944521" cy="10614602"/>
          </a:xfrm>
          <a:prstGeom prst="rect">
            <a:avLst/>
          </a:prstGeom>
        </p:spPr>
        <p:txBody>
          <a:bodyPr rtlCol="0" anchor="ctr"/>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299"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2 Content and Content">
    <p:spTree>
      <p:nvGrpSpPr>
        <p:cNvPr id="1" name=""/>
        <p:cNvGrpSpPr/>
        <p:nvPr/>
      </p:nvGrpSpPr>
      <p:grpSpPr>
        <a:xfrm>
          <a:off x="0" y="0"/>
          <a:ext cx="0" cy="0"/>
          <a:chOff x="0" y="0"/>
          <a:chExt cx="0" cy="0"/>
        </a:xfrm>
      </p:grpSpPr>
      <p:pic>
        <p:nvPicPr>
          <p:cNvPr id="306"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307"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308"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09"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10"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Content and 2 Content">
    <p:spTree>
      <p:nvGrpSpPr>
        <p:cNvPr id="1" name=""/>
        <p:cNvGrpSpPr/>
        <p:nvPr/>
      </p:nvGrpSpPr>
      <p:grpSpPr>
        <a:xfrm>
          <a:off x="0" y="0"/>
          <a:ext cx="0" cy="0"/>
          <a:chOff x="0" y="0"/>
          <a:chExt cx="0" cy="0"/>
        </a:xfrm>
      </p:grpSpPr>
      <p:pic>
        <p:nvPicPr>
          <p:cNvPr id="317"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318"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31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20" name="Body Level One…"/>
          <p:cNvSpPr txBox="1">
            <a:spLocks noGrp="1"/>
          </p:cNvSpPr>
          <p:nvPr>
            <p:ph type="body" sz="half" idx="1"/>
          </p:nvPr>
        </p:nvSpPr>
        <p:spPr>
          <a:xfrm>
            <a:off x="1218959" y="3209400"/>
            <a:ext cx="107089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2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2 Content over Content">
    <p:spTree>
      <p:nvGrpSpPr>
        <p:cNvPr id="1" name=""/>
        <p:cNvGrpSpPr/>
        <p:nvPr/>
      </p:nvGrpSpPr>
      <p:grpSpPr>
        <a:xfrm>
          <a:off x="0" y="0"/>
          <a:ext cx="0" cy="0"/>
          <a:chOff x="0" y="0"/>
          <a:chExt cx="0" cy="0"/>
        </a:xfrm>
      </p:grpSpPr>
      <p:pic>
        <p:nvPicPr>
          <p:cNvPr id="328"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329"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330"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31"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32"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Content over Content">
    <p:spTree>
      <p:nvGrpSpPr>
        <p:cNvPr id="1" name=""/>
        <p:cNvGrpSpPr/>
        <p:nvPr/>
      </p:nvGrpSpPr>
      <p:grpSpPr>
        <a:xfrm>
          <a:off x="0" y="0"/>
          <a:ext cx="0" cy="0"/>
          <a:chOff x="0" y="0"/>
          <a:chExt cx="0" cy="0"/>
        </a:xfrm>
      </p:grpSpPr>
      <p:pic>
        <p:nvPicPr>
          <p:cNvPr id="339"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340"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341"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42" name="Body Level One…"/>
          <p:cNvSpPr txBox="1">
            <a:spLocks noGrp="1"/>
          </p:cNvSpPr>
          <p:nvPr>
            <p:ph type="body" sz="half" idx="1"/>
          </p:nvPr>
        </p:nvSpPr>
        <p:spPr>
          <a:xfrm>
            <a:off x="1218959" y="3209400"/>
            <a:ext cx="219445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4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4 Content">
    <p:spTree>
      <p:nvGrpSpPr>
        <p:cNvPr id="1" name=""/>
        <p:cNvGrpSpPr/>
        <p:nvPr/>
      </p:nvGrpSpPr>
      <p:grpSpPr>
        <a:xfrm>
          <a:off x="0" y="0"/>
          <a:ext cx="0" cy="0"/>
          <a:chOff x="0" y="0"/>
          <a:chExt cx="0" cy="0"/>
        </a:xfrm>
      </p:grpSpPr>
      <p:pic>
        <p:nvPicPr>
          <p:cNvPr id="350"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351"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352"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53"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54"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pic>
        <p:nvPicPr>
          <p:cNvPr id="361" name="image3.png" descr="image3.png"/>
          <p:cNvPicPr>
            <a:picLocks noChangeAspect="1"/>
          </p:cNvPicPr>
          <p:nvPr/>
        </p:nvPicPr>
        <p:blipFill>
          <a:blip r:embed="rId2"/>
          <a:stretch>
            <a:fillRect/>
          </a:stretch>
        </p:blipFill>
        <p:spPr>
          <a:xfrm>
            <a:off x="-1322641" y="-49681"/>
            <a:ext cx="27028442" cy="15203162"/>
          </a:xfrm>
          <a:prstGeom prst="rect">
            <a:avLst/>
          </a:prstGeom>
          <a:ln w="12700">
            <a:miter lim="400000"/>
          </a:ln>
        </p:spPr>
      </p:pic>
      <p:pic>
        <p:nvPicPr>
          <p:cNvPr id="362" name="image4.png" descr="image4.png"/>
          <p:cNvPicPr>
            <a:picLocks noChangeAspect="1"/>
          </p:cNvPicPr>
          <p:nvPr/>
        </p:nvPicPr>
        <p:blipFill>
          <a:blip r:embed="rId3"/>
          <a:stretch>
            <a:fillRect/>
          </a:stretch>
        </p:blipFill>
        <p:spPr>
          <a:xfrm>
            <a:off x="-1389600" y="-87480"/>
            <a:ext cx="27162361" cy="15278401"/>
          </a:xfrm>
          <a:prstGeom prst="rect">
            <a:avLst/>
          </a:prstGeom>
          <a:ln w="12700">
            <a:miter lim="400000"/>
          </a:ln>
        </p:spPr>
      </p:pic>
      <p:sp>
        <p:nvSpPr>
          <p:cNvPr id="363"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64" name="Body Level One…"/>
          <p:cNvSpPr txBox="1">
            <a:spLocks noGrp="1"/>
          </p:cNvSpPr>
          <p:nvPr>
            <p:ph type="body" sz="quarter" idx="1"/>
          </p:nvPr>
        </p:nvSpPr>
        <p:spPr>
          <a:xfrm>
            <a:off x="1218959" y="3209400"/>
            <a:ext cx="70657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65"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pic>
        <p:nvPicPr>
          <p:cNvPr id="372"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37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380"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381"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82" name="Body Level One…"/>
          <p:cNvSpPr txBox="1">
            <a:spLocks noGrp="1"/>
          </p:cNvSpPr>
          <p:nvPr>
            <p:ph type="body" idx="1"/>
          </p:nvPr>
        </p:nvSpPr>
        <p:spPr>
          <a:xfrm>
            <a:off x="1218959" y="3209400"/>
            <a:ext cx="21944521" cy="7954561"/>
          </a:xfrm>
          <a:prstGeom prst="rect">
            <a:avLst/>
          </a:prstGeom>
        </p:spPr>
        <p:txBody>
          <a:bodyPr rtlCol="0" anchor="ctr"/>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8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Content">
    <p:spTree>
      <p:nvGrpSpPr>
        <p:cNvPr id="1" name=""/>
        <p:cNvGrpSpPr/>
        <p:nvPr/>
      </p:nvGrpSpPr>
      <p:grpSpPr>
        <a:xfrm>
          <a:off x="0" y="0"/>
          <a:ext cx="0" cy="0"/>
          <a:chOff x="0" y="0"/>
          <a:chExt cx="0" cy="0"/>
        </a:xfrm>
      </p:grpSpPr>
      <p:pic>
        <p:nvPicPr>
          <p:cNvPr id="390"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391"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392" name="Body Level One…"/>
          <p:cNvSpPr txBox="1">
            <a:spLocks noGrp="1"/>
          </p:cNvSpPr>
          <p:nvPr>
            <p:ph type="body" idx="1"/>
          </p:nvPr>
        </p:nvSpPr>
        <p:spPr>
          <a:xfrm>
            <a:off x="1218959" y="3209400"/>
            <a:ext cx="219445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39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7"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38" name="Body Level One…"/>
          <p:cNvSpPr txBox="1">
            <a:spLocks noGrp="1"/>
          </p:cNvSpPr>
          <p:nvPr>
            <p:ph type="body" sz="half" idx="1"/>
          </p:nvPr>
        </p:nvSpPr>
        <p:spPr>
          <a:xfrm>
            <a:off x="1218959" y="3209400"/>
            <a:ext cx="10708921" cy="795456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39"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2 Content">
    <p:spTree>
      <p:nvGrpSpPr>
        <p:cNvPr id="1" name=""/>
        <p:cNvGrpSpPr/>
        <p:nvPr/>
      </p:nvGrpSpPr>
      <p:grpSpPr>
        <a:xfrm>
          <a:off x="0" y="0"/>
          <a:ext cx="0" cy="0"/>
          <a:chOff x="0" y="0"/>
          <a:chExt cx="0" cy="0"/>
        </a:xfrm>
      </p:grpSpPr>
      <p:pic>
        <p:nvPicPr>
          <p:cNvPr id="400"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01"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02" name="Body Level One…"/>
          <p:cNvSpPr txBox="1">
            <a:spLocks noGrp="1"/>
          </p:cNvSpPr>
          <p:nvPr>
            <p:ph type="body" sz="half" idx="1"/>
          </p:nvPr>
        </p:nvSpPr>
        <p:spPr>
          <a:xfrm>
            <a:off x="1218959" y="3209400"/>
            <a:ext cx="107089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0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410"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11"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12"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entered Text">
    <p:spTree>
      <p:nvGrpSpPr>
        <p:cNvPr id="1" name=""/>
        <p:cNvGrpSpPr/>
        <p:nvPr/>
      </p:nvGrpSpPr>
      <p:grpSpPr>
        <a:xfrm>
          <a:off x="0" y="0"/>
          <a:ext cx="0" cy="0"/>
          <a:chOff x="0" y="0"/>
          <a:chExt cx="0" cy="0"/>
        </a:xfrm>
      </p:grpSpPr>
      <p:pic>
        <p:nvPicPr>
          <p:cNvPr id="419"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20" name="Body Level One…"/>
          <p:cNvSpPr txBox="1">
            <a:spLocks noGrp="1"/>
          </p:cNvSpPr>
          <p:nvPr>
            <p:ph type="body" idx="1"/>
          </p:nvPr>
        </p:nvSpPr>
        <p:spPr>
          <a:xfrm>
            <a:off x="1218959" y="547199"/>
            <a:ext cx="21944521" cy="10614602"/>
          </a:xfrm>
          <a:prstGeom prst="rect">
            <a:avLst/>
          </a:prstGeom>
        </p:spPr>
        <p:txBody>
          <a:bodyPr rtlCol="0" anchor="ctr"/>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2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2 Content and Content">
    <p:spTree>
      <p:nvGrpSpPr>
        <p:cNvPr id="1" name=""/>
        <p:cNvGrpSpPr/>
        <p:nvPr/>
      </p:nvGrpSpPr>
      <p:grpSpPr>
        <a:xfrm>
          <a:off x="0" y="0"/>
          <a:ext cx="0" cy="0"/>
          <a:chOff x="0" y="0"/>
          <a:chExt cx="0" cy="0"/>
        </a:xfrm>
      </p:grpSpPr>
      <p:pic>
        <p:nvPicPr>
          <p:cNvPr id="428"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2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30"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3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Content and 2 Content">
    <p:spTree>
      <p:nvGrpSpPr>
        <p:cNvPr id="1" name=""/>
        <p:cNvGrpSpPr/>
        <p:nvPr/>
      </p:nvGrpSpPr>
      <p:grpSpPr>
        <a:xfrm>
          <a:off x="0" y="0"/>
          <a:ext cx="0" cy="0"/>
          <a:chOff x="0" y="0"/>
          <a:chExt cx="0" cy="0"/>
        </a:xfrm>
      </p:grpSpPr>
      <p:pic>
        <p:nvPicPr>
          <p:cNvPr id="438"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3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40" name="Body Level One…"/>
          <p:cNvSpPr txBox="1">
            <a:spLocks noGrp="1"/>
          </p:cNvSpPr>
          <p:nvPr>
            <p:ph type="body" sz="half" idx="1"/>
          </p:nvPr>
        </p:nvSpPr>
        <p:spPr>
          <a:xfrm>
            <a:off x="1218959" y="3209400"/>
            <a:ext cx="10708921" cy="795456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4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2 Content over Content">
    <p:spTree>
      <p:nvGrpSpPr>
        <p:cNvPr id="1" name=""/>
        <p:cNvGrpSpPr/>
        <p:nvPr/>
      </p:nvGrpSpPr>
      <p:grpSpPr>
        <a:xfrm>
          <a:off x="0" y="0"/>
          <a:ext cx="0" cy="0"/>
          <a:chOff x="0" y="0"/>
          <a:chExt cx="0" cy="0"/>
        </a:xfrm>
      </p:grpSpPr>
      <p:pic>
        <p:nvPicPr>
          <p:cNvPr id="448"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4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50"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5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Content over Content">
    <p:spTree>
      <p:nvGrpSpPr>
        <p:cNvPr id="1" name=""/>
        <p:cNvGrpSpPr/>
        <p:nvPr/>
      </p:nvGrpSpPr>
      <p:grpSpPr>
        <a:xfrm>
          <a:off x="0" y="0"/>
          <a:ext cx="0" cy="0"/>
          <a:chOff x="0" y="0"/>
          <a:chExt cx="0" cy="0"/>
        </a:xfrm>
      </p:grpSpPr>
      <p:pic>
        <p:nvPicPr>
          <p:cNvPr id="458"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5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60" name="Body Level One…"/>
          <p:cNvSpPr txBox="1">
            <a:spLocks noGrp="1"/>
          </p:cNvSpPr>
          <p:nvPr>
            <p:ph type="body" sz="half" idx="1"/>
          </p:nvPr>
        </p:nvSpPr>
        <p:spPr>
          <a:xfrm>
            <a:off x="1218959" y="3209400"/>
            <a:ext cx="219445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6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4 Content">
    <p:spTree>
      <p:nvGrpSpPr>
        <p:cNvPr id="1" name=""/>
        <p:cNvGrpSpPr/>
        <p:nvPr/>
      </p:nvGrpSpPr>
      <p:grpSpPr>
        <a:xfrm>
          <a:off x="0" y="0"/>
          <a:ext cx="0" cy="0"/>
          <a:chOff x="0" y="0"/>
          <a:chExt cx="0" cy="0"/>
        </a:xfrm>
      </p:grpSpPr>
      <p:pic>
        <p:nvPicPr>
          <p:cNvPr id="468"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6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70" name="Body Level One…"/>
          <p:cNvSpPr txBox="1">
            <a:spLocks noGrp="1"/>
          </p:cNvSpPr>
          <p:nvPr>
            <p:ph type="body" sz="quarter" idx="1"/>
          </p:nvPr>
        </p:nvSpPr>
        <p:spPr>
          <a:xfrm>
            <a:off x="1218959" y="3209400"/>
            <a:ext cx="107089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7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6 Content">
    <p:spTree>
      <p:nvGrpSpPr>
        <p:cNvPr id="1" name=""/>
        <p:cNvGrpSpPr/>
        <p:nvPr/>
      </p:nvGrpSpPr>
      <p:grpSpPr>
        <a:xfrm>
          <a:off x="0" y="0"/>
          <a:ext cx="0" cy="0"/>
          <a:chOff x="0" y="0"/>
          <a:chExt cx="0" cy="0"/>
        </a:xfrm>
      </p:grpSpPr>
      <p:pic>
        <p:nvPicPr>
          <p:cNvPr id="478" name="image1.png" descr="image1.png"/>
          <p:cNvPicPr>
            <a:picLocks noChangeAspect="1"/>
          </p:cNvPicPr>
          <p:nvPr/>
        </p:nvPicPr>
        <p:blipFill>
          <a:blip r:embed="rId2"/>
          <a:srcRect r="138"/>
          <a:stretch>
            <a:fillRect/>
          </a:stretch>
        </p:blipFill>
        <p:spPr>
          <a:xfrm>
            <a:off x="-113400" y="-168120"/>
            <a:ext cx="24894000" cy="14051521"/>
          </a:xfrm>
          <a:prstGeom prst="rect">
            <a:avLst/>
          </a:prstGeom>
          <a:ln w="12700">
            <a:miter lim="400000"/>
          </a:ln>
        </p:spPr>
      </p:pic>
      <p:sp>
        <p:nvSpPr>
          <p:cNvPr id="479" name="Title Text"/>
          <p:cNvSpPr txBox="1">
            <a:spLocks noGrp="1"/>
          </p:cNvSpPr>
          <p:nvPr>
            <p:ph type="title"/>
          </p:nvPr>
        </p:nvSpPr>
        <p:spPr>
          <a:xfrm>
            <a:off x="1218959" y="547199"/>
            <a:ext cx="21944521" cy="2289601"/>
          </a:xfrm>
          <a:prstGeom prst="rect">
            <a:avLst/>
          </a:prstGeom>
        </p:spPr>
        <p:txBody>
          <a:bodyPr rtlCol="0">
            <a:normAutofit/>
          </a:bodyPr>
          <a:lstStyle>
            <a:lvl1pPr>
              <a:defRPr sz="4400" spc="0"/>
            </a:lvl1pPr>
          </a:lstStyle>
          <a:p>
            <a:pPr rtl="0"/>
            <a:r>
              <a:t>Title Text</a:t>
            </a:r>
          </a:p>
        </p:txBody>
      </p:sp>
      <p:sp>
        <p:nvSpPr>
          <p:cNvPr id="480" name="Body Level One…"/>
          <p:cNvSpPr txBox="1">
            <a:spLocks noGrp="1"/>
          </p:cNvSpPr>
          <p:nvPr>
            <p:ph type="body" sz="quarter" idx="1"/>
          </p:nvPr>
        </p:nvSpPr>
        <p:spPr>
          <a:xfrm>
            <a:off x="1218959" y="3209400"/>
            <a:ext cx="7065721" cy="3794041"/>
          </a:xfrm>
          <a:prstGeom prst="rect">
            <a:avLst/>
          </a:prstGeom>
        </p:spPr>
        <p:txBody>
          <a:bodyPr rtlCol="0"/>
          <a:lstStyle>
            <a:lvl1pPr marL="228600" indent="-228600">
              <a:spcBef>
                <a:spcPts val="1000"/>
              </a:spcBef>
              <a:buClrTx/>
              <a:buSzPct val="100000"/>
              <a:buFont typeface="Arial"/>
              <a:buChar char="•"/>
              <a:defRPr sz="2800" spc="0"/>
            </a:lvl1pPr>
            <a:lvl2pPr marL="723900" indent="-266700">
              <a:spcBef>
                <a:spcPts val="1000"/>
              </a:spcBef>
              <a:buClrTx/>
              <a:buSzPct val="100000"/>
              <a:buFont typeface="Arial"/>
              <a:buChar char="•"/>
              <a:defRPr sz="2800" spc="0"/>
            </a:lvl2pPr>
            <a:lvl3pPr marL="1234439" indent="-320039">
              <a:spcBef>
                <a:spcPts val="1000"/>
              </a:spcBef>
              <a:buClrTx/>
              <a:buSzPct val="100000"/>
              <a:buFont typeface="Arial"/>
              <a:buChar char="•"/>
              <a:defRPr sz="2800" spc="0"/>
            </a:lvl3pPr>
            <a:lvl4pPr marL="1727200" indent="-355600">
              <a:spcBef>
                <a:spcPts val="1000"/>
              </a:spcBef>
              <a:buClrTx/>
              <a:buSzPct val="100000"/>
              <a:buFont typeface="Arial"/>
              <a:buChar char="•"/>
              <a:defRPr sz="2800" spc="0"/>
            </a:lvl4pPr>
            <a:lvl5pPr marL="2184400" indent="-355600">
              <a:spcBef>
                <a:spcPts val="1000"/>
              </a:spcBef>
              <a:buClrTx/>
              <a:buSzPct val="100000"/>
              <a:buFont typeface="Arial"/>
              <a:buChar char="•"/>
              <a:defRPr sz="2800" spc="0"/>
            </a:lvl5pPr>
          </a:lstStyle>
          <a:p>
            <a:pPr rtl="0"/>
            <a:r>
              <a:t>Body Level One</a:t>
            </a:r>
          </a:p>
          <a:p>
            <a:pPr lvl="1" rtl="0"/>
            <a:r>
              <a:t>Body Level Two</a:t>
            </a:r>
          </a:p>
          <a:p>
            <a:pPr lvl="2" rtl="0"/>
            <a:r>
              <a:t>Body Level Three</a:t>
            </a:r>
          </a:p>
          <a:p>
            <a:pPr lvl="3" rtl="0"/>
            <a:r>
              <a:t>Body Level Four</a:t>
            </a:r>
          </a:p>
          <a:p>
            <a:pPr lvl="4" rtl="0"/>
            <a:r>
              <a:t>Body Level Five</a:t>
            </a:r>
          </a:p>
        </p:txBody>
      </p:sp>
      <p:sp>
        <p:nvSpPr>
          <p:cNvPr id="481"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6"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47"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54" name="Body Level One…"/>
          <p:cNvSpPr txBox="1">
            <a:spLocks noGrp="1"/>
          </p:cNvSpPr>
          <p:nvPr>
            <p:ph type="body" idx="1"/>
          </p:nvPr>
        </p:nvSpPr>
        <p:spPr>
          <a:xfrm>
            <a:off x="1218959" y="547199"/>
            <a:ext cx="21944521" cy="10614602"/>
          </a:xfrm>
          <a:prstGeom prst="rect">
            <a:avLst/>
          </a:prstGeom>
        </p:spPr>
        <p:txBody>
          <a:bodyPr rtlCol="0" anchor="ctr"/>
          <a:lstStyle/>
          <a:p>
            <a:pPr rtl="0"/>
            <a:r>
              <a:t>Body Level One</a:t>
            </a:r>
          </a:p>
          <a:p>
            <a:pPr lvl="1" rtl="0"/>
            <a:r>
              <a:t>Body Level Two</a:t>
            </a:r>
          </a:p>
          <a:p>
            <a:pPr lvl="2" rtl="0"/>
            <a:r>
              <a:t>Body Level Three</a:t>
            </a:r>
          </a:p>
          <a:p>
            <a:pPr lvl="3" rtl="0"/>
            <a:r>
              <a:t>Body Level Four</a:t>
            </a:r>
          </a:p>
          <a:p>
            <a:pPr lvl="4" rtl="0"/>
            <a:r>
              <a:t>Body Level Five</a:t>
            </a:r>
          </a:p>
        </p:txBody>
      </p:sp>
      <p:sp>
        <p:nvSpPr>
          <p:cNvPr id="55"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62"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63" name="Body Level One…"/>
          <p:cNvSpPr txBox="1">
            <a:spLocks noGrp="1"/>
          </p:cNvSpPr>
          <p:nvPr>
            <p:ph type="body" sz="quarter" idx="1"/>
          </p:nvPr>
        </p:nvSpPr>
        <p:spPr>
          <a:xfrm>
            <a:off x="1218959" y="3209400"/>
            <a:ext cx="10708921" cy="379404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64"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71"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72" name="Body Level One…"/>
          <p:cNvSpPr txBox="1">
            <a:spLocks noGrp="1"/>
          </p:cNvSpPr>
          <p:nvPr>
            <p:ph type="body" sz="half" idx="1"/>
          </p:nvPr>
        </p:nvSpPr>
        <p:spPr>
          <a:xfrm>
            <a:off x="1218959" y="3209400"/>
            <a:ext cx="10708921" cy="795456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73"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80" name="Title Text"/>
          <p:cNvSpPr txBox="1">
            <a:spLocks noGrp="1"/>
          </p:cNvSpPr>
          <p:nvPr>
            <p:ph type="title"/>
          </p:nvPr>
        </p:nvSpPr>
        <p:spPr>
          <a:xfrm>
            <a:off x="1218959" y="547199"/>
            <a:ext cx="21944521" cy="2289601"/>
          </a:xfrm>
          <a:prstGeom prst="rect">
            <a:avLst/>
          </a:prstGeom>
        </p:spPr>
        <p:txBody>
          <a:bodyPr rtlCol="0">
            <a:normAutofit/>
          </a:bodyPr>
          <a:lstStyle/>
          <a:p>
            <a:pPr rtl="0"/>
            <a:r>
              <a:t>Title Text</a:t>
            </a:r>
          </a:p>
        </p:txBody>
      </p:sp>
      <p:sp>
        <p:nvSpPr>
          <p:cNvPr id="81" name="Body Level One…"/>
          <p:cNvSpPr txBox="1">
            <a:spLocks noGrp="1"/>
          </p:cNvSpPr>
          <p:nvPr>
            <p:ph type="body" sz="quarter" idx="1"/>
          </p:nvPr>
        </p:nvSpPr>
        <p:spPr>
          <a:xfrm>
            <a:off x="1218959" y="3209400"/>
            <a:ext cx="10708921" cy="3794041"/>
          </a:xfrm>
          <a:prstGeom prst="rect">
            <a:avLst/>
          </a:prstGeom>
        </p:spPr>
        <p:txBody>
          <a:bodyPr rtlCol="0"/>
          <a:lstStyle/>
          <a:p>
            <a:pPr rtl="0"/>
            <a:r>
              <a:t>Body Level One</a:t>
            </a:r>
          </a:p>
          <a:p>
            <a:pPr lvl="1" rtl="0"/>
            <a:r>
              <a:t>Body Level Two</a:t>
            </a:r>
          </a:p>
          <a:p>
            <a:pPr lvl="2" rtl="0"/>
            <a:r>
              <a:t>Body Level Three</a:t>
            </a:r>
          </a:p>
          <a:p>
            <a:pPr lvl="3" rtl="0"/>
            <a:r>
              <a:t>Body Level Four</a:t>
            </a:r>
          </a:p>
          <a:p>
            <a:pPr lvl="4" rtl="0"/>
            <a:r>
              <a:t>Body Level Five</a:t>
            </a:r>
          </a:p>
        </p:txBody>
      </p:sp>
      <p:sp>
        <p:nvSpPr>
          <p:cNvPr id="82" name="Slide Numb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Прямоугольник"/>
          <p:cNvSpPr/>
          <p:nvPr/>
        </p:nvSpPr>
        <p:spPr>
          <a:xfrm>
            <a:off x="-61920" y="-246241"/>
            <a:ext cx="25939440" cy="14235122"/>
          </a:xfrm>
          <a:prstGeom prst="rect">
            <a:avLst/>
          </a:prstGeom>
          <a:solidFill>
            <a:srgbClr val="FFB019"/>
          </a:solidFill>
          <a:ln w="12700">
            <a:miter lim="400000"/>
          </a:ln>
        </p:spPr>
        <p:txBody>
          <a:bodyPr lIns="45719" rIns="45719" rtlCol="0"/>
          <a:lstStyle/>
          <a:p>
            <a:pPr rtl="0"/>
            <a:endParaRPr/>
          </a:p>
        </p:txBody>
      </p:sp>
      <p:sp>
        <p:nvSpPr>
          <p:cNvPr id="3" name="Title Text"/>
          <p:cNvSpPr txBox="1">
            <a:spLocks noGrp="1"/>
          </p:cNvSpPr>
          <p:nvPr>
            <p:ph type="title"/>
          </p:nvPr>
        </p:nvSpPr>
        <p:spPr>
          <a:xfrm>
            <a:off x="1219200" y="184149"/>
            <a:ext cx="21945600" cy="30162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lstStyle/>
          <a:p>
            <a:pPr rtl="0"/>
            <a:r>
              <a:t>Title Text</a:t>
            </a:r>
          </a:p>
        </p:txBody>
      </p:sp>
      <p:sp>
        <p:nvSpPr>
          <p:cNvPr id="4"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ormAutofit/>
          </a:bodyPr>
          <a:lstStyle/>
          <a:p>
            <a:pPr rtl="0"/>
            <a:r>
              <a:t>Body Level One</a:t>
            </a:r>
          </a:p>
          <a:p>
            <a:pPr lvl="1" rtl="0"/>
            <a:r>
              <a:t>Body Level Two</a:t>
            </a:r>
          </a:p>
          <a:p>
            <a:pPr lvl="2" rtl="0"/>
            <a:r>
              <a:t>Body Level Three</a:t>
            </a:r>
          </a:p>
          <a:p>
            <a:pPr lvl="3" rtl="0"/>
            <a:r>
              <a:t>Body Level Four</a:t>
            </a:r>
          </a:p>
          <a:p>
            <a:pPr lvl="4" rtl="0"/>
            <a:r>
              <a:t>Body Level Five</a:t>
            </a:r>
          </a:p>
        </p:txBody>
      </p:sp>
      <p:sp>
        <p:nvSpPr>
          <p:cNvPr id="5" name="Slide Number"/>
          <p:cNvSpPr txBox="1">
            <a:spLocks noGrp="1"/>
          </p:cNvSpPr>
          <p:nvPr>
            <p:ph type="sldNum" sz="quarter" idx="2"/>
          </p:nvPr>
        </p:nvSpPr>
        <p:spPr>
          <a:xfrm>
            <a:off x="11785600" y="12344400"/>
            <a:ext cx="5689600" cy="736601"/>
          </a:xfrm>
          <a:prstGeom prst="rect">
            <a:avLst/>
          </a:prstGeom>
          <a:ln w="12700">
            <a:miter lim="400000"/>
          </a:ln>
        </p:spPr>
        <p:txBody>
          <a:bodyPr wrap="none" lIns="45719" rIns="45719" rtlCol="0" anchor="ctr">
            <a:spAutoFit/>
          </a:bodyPr>
          <a:lstStyle>
            <a:lvl1pPr algn="r">
              <a:defRPr sz="1200"/>
            </a:lvl1pPr>
          </a:lstStyle>
          <a:p>
            <a:pPr rt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transition spd="med"/>
  <p:txStyles>
    <p:titleStyle>
      <a:lvl1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1800" b="0" i="0" u="none" strike="noStrike" cap="none" spc="-1" baseline="0">
          <a:solidFill>
            <a:srgbClr val="000000"/>
          </a:solidFill>
          <a:uFillTx/>
          <a:latin typeface="+mj-lt"/>
          <a:ea typeface="+mj-ea"/>
          <a:cs typeface="+mj-cs"/>
          <a:sym typeface="Arial"/>
        </a:defRPr>
      </a:lvl9pPr>
    </p:titleStyle>
    <p:bodyStyle>
      <a:lvl1pPr marL="431999" marR="0" indent="-323999" algn="l" defTabSz="914400" rtl="0" latinLnBrk="0">
        <a:lnSpc>
          <a:spcPct val="90000"/>
        </a:lnSpc>
        <a:spcBef>
          <a:spcPts val="1400"/>
        </a:spcBef>
        <a:spcAft>
          <a:spcPts val="0"/>
        </a:spcAft>
        <a:buClr>
          <a:srgbClr val="000000"/>
        </a:buClr>
        <a:buSzPct val="45000"/>
        <a:buFontTx/>
        <a:buChar char="●"/>
        <a:tabLst/>
        <a:defRPr sz="1800" b="0" i="0" u="none" strike="noStrike" cap="none" spc="-1" baseline="0">
          <a:solidFill>
            <a:srgbClr val="000000"/>
          </a:solidFill>
          <a:uFillTx/>
          <a:latin typeface="+mj-lt"/>
          <a:ea typeface="+mj-ea"/>
          <a:cs typeface="+mj-cs"/>
          <a:sym typeface="Arial"/>
        </a:defRPr>
      </a:lvl1pPr>
      <a:lvl2pPr marL="863999" marR="0" indent="-323999" algn="l" defTabSz="914400" rtl="0" latinLnBrk="0">
        <a:lnSpc>
          <a:spcPct val="90000"/>
        </a:lnSpc>
        <a:spcBef>
          <a:spcPts val="1400"/>
        </a:spcBef>
        <a:spcAft>
          <a:spcPts val="0"/>
        </a:spcAft>
        <a:buClr>
          <a:srgbClr val="000000"/>
        </a:buClr>
        <a:buSzPct val="75000"/>
        <a:buFontTx/>
        <a:buChar char="−"/>
        <a:tabLst/>
        <a:defRPr sz="1800" b="0" i="0" u="none" strike="noStrike" cap="none" spc="-1" baseline="0">
          <a:solidFill>
            <a:srgbClr val="000000"/>
          </a:solidFill>
          <a:uFillTx/>
          <a:latin typeface="+mj-lt"/>
          <a:ea typeface="+mj-ea"/>
          <a:cs typeface="+mj-cs"/>
          <a:sym typeface="Arial"/>
        </a:defRPr>
      </a:lvl2pPr>
      <a:lvl3pPr marL="1295999" marR="0" indent="-288000" algn="l" defTabSz="914400" rtl="0" latinLnBrk="0">
        <a:lnSpc>
          <a:spcPct val="90000"/>
        </a:lnSpc>
        <a:spcBef>
          <a:spcPts val="1400"/>
        </a:spcBef>
        <a:spcAft>
          <a:spcPts val="0"/>
        </a:spcAft>
        <a:buClr>
          <a:srgbClr val="000000"/>
        </a:buClr>
        <a:buSzPct val="45000"/>
        <a:buFontTx/>
        <a:buChar char="●"/>
        <a:tabLst/>
        <a:defRPr sz="1800" b="0" i="0" u="none" strike="noStrike" cap="none" spc="-1" baseline="0">
          <a:solidFill>
            <a:srgbClr val="000000"/>
          </a:solidFill>
          <a:uFillTx/>
          <a:latin typeface="+mj-lt"/>
          <a:ea typeface="+mj-ea"/>
          <a:cs typeface="+mj-cs"/>
          <a:sym typeface="Arial"/>
        </a:defRPr>
      </a:lvl3pPr>
      <a:lvl4pPr marL="1727999" marR="0" indent="-215999" algn="l" defTabSz="914400" rtl="0" latinLnBrk="0">
        <a:lnSpc>
          <a:spcPct val="90000"/>
        </a:lnSpc>
        <a:spcBef>
          <a:spcPts val="1400"/>
        </a:spcBef>
        <a:spcAft>
          <a:spcPts val="0"/>
        </a:spcAft>
        <a:buClr>
          <a:srgbClr val="000000"/>
        </a:buClr>
        <a:buSzPct val="75000"/>
        <a:buFontTx/>
        <a:buChar char="−"/>
        <a:tabLst/>
        <a:defRPr sz="1800" b="0" i="0" u="none" strike="noStrike" cap="none" spc="-1" baseline="0">
          <a:solidFill>
            <a:srgbClr val="000000"/>
          </a:solidFill>
          <a:uFillTx/>
          <a:latin typeface="+mj-lt"/>
          <a:ea typeface="+mj-ea"/>
          <a:cs typeface="+mj-cs"/>
          <a:sym typeface="Arial"/>
        </a:defRPr>
      </a:lvl4pPr>
      <a:lvl5pPr marL="2159999" marR="0" indent="-215999" algn="l" defTabSz="914400" rtl="0" latinLnBrk="0">
        <a:lnSpc>
          <a:spcPct val="90000"/>
        </a:lnSpc>
        <a:spcBef>
          <a:spcPts val="1400"/>
        </a:spcBef>
        <a:spcAft>
          <a:spcPts val="0"/>
        </a:spcAft>
        <a:buClr>
          <a:srgbClr val="000000"/>
        </a:buClr>
        <a:buSzPct val="45000"/>
        <a:buFontTx/>
        <a:buChar char="●"/>
        <a:tabLst/>
        <a:defRPr sz="1800" b="0" i="0" u="none" strike="noStrike" cap="none" spc="-1" baseline="0">
          <a:solidFill>
            <a:srgbClr val="000000"/>
          </a:solidFill>
          <a:uFillTx/>
          <a:latin typeface="+mj-lt"/>
          <a:ea typeface="+mj-ea"/>
          <a:cs typeface="+mj-cs"/>
          <a:sym typeface="Arial"/>
        </a:defRPr>
      </a:lvl5pPr>
      <a:lvl6pPr marL="2591999" marR="0" indent="-215999" algn="l" defTabSz="914400" rtl="0" latinLnBrk="0">
        <a:lnSpc>
          <a:spcPct val="90000"/>
        </a:lnSpc>
        <a:spcBef>
          <a:spcPts val="1400"/>
        </a:spcBef>
        <a:spcAft>
          <a:spcPts val="0"/>
        </a:spcAft>
        <a:buClr>
          <a:srgbClr val="000000"/>
        </a:buClr>
        <a:buSzPct val="45000"/>
        <a:buFontTx/>
        <a:buChar char="●"/>
        <a:tabLst/>
        <a:defRPr sz="1800" b="0" i="0" u="none" strike="noStrike" cap="none" spc="-1" baseline="0">
          <a:solidFill>
            <a:srgbClr val="000000"/>
          </a:solidFill>
          <a:uFillTx/>
          <a:latin typeface="+mj-lt"/>
          <a:ea typeface="+mj-ea"/>
          <a:cs typeface="+mj-cs"/>
          <a:sym typeface="Arial"/>
        </a:defRPr>
      </a:lvl6pPr>
      <a:lvl7pPr marL="3023999" marR="0" indent="-215999" algn="l" defTabSz="914400" rtl="0" latinLnBrk="0">
        <a:lnSpc>
          <a:spcPct val="90000"/>
        </a:lnSpc>
        <a:spcBef>
          <a:spcPts val="1400"/>
        </a:spcBef>
        <a:spcAft>
          <a:spcPts val="0"/>
        </a:spcAft>
        <a:buClr>
          <a:srgbClr val="000000"/>
        </a:buClr>
        <a:buSzPct val="45000"/>
        <a:buFontTx/>
        <a:buChar char="●"/>
        <a:tabLst/>
        <a:defRPr sz="1800" b="0" i="0" u="none" strike="noStrike" cap="none" spc="-1" baseline="0">
          <a:solidFill>
            <a:srgbClr val="000000"/>
          </a:solidFill>
          <a:uFillTx/>
          <a:latin typeface="+mj-lt"/>
          <a:ea typeface="+mj-ea"/>
          <a:cs typeface="+mj-cs"/>
          <a:sym typeface="Arial"/>
        </a:defRPr>
      </a:lvl7pPr>
      <a:lvl8pPr marL="3429000" marR="0" indent="-228600" algn="l" defTabSz="914400" rtl="0" latinLnBrk="0">
        <a:lnSpc>
          <a:spcPct val="90000"/>
        </a:lnSpc>
        <a:spcBef>
          <a:spcPts val="1400"/>
        </a:spcBef>
        <a:spcAft>
          <a:spcPts val="0"/>
        </a:spcAft>
        <a:buClr>
          <a:srgbClr val="000000"/>
        </a:buClr>
        <a:buSzPct val="100000"/>
        <a:buFontTx/>
        <a:buChar char="•"/>
        <a:tabLst/>
        <a:defRPr sz="1800" b="0" i="0" u="none" strike="noStrike" cap="none" spc="-1" baseline="0">
          <a:solidFill>
            <a:srgbClr val="000000"/>
          </a:solidFill>
          <a:uFillTx/>
          <a:latin typeface="+mj-lt"/>
          <a:ea typeface="+mj-ea"/>
          <a:cs typeface="+mj-cs"/>
          <a:sym typeface="Arial"/>
        </a:defRPr>
      </a:lvl8pPr>
      <a:lvl9pPr marL="3886200" marR="0" indent="-228600" algn="l" defTabSz="914400" rtl="0" latinLnBrk="0">
        <a:lnSpc>
          <a:spcPct val="90000"/>
        </a:lnSpc>
        <a:spcBef>
          <a:spcPts val="1400"/>
        </a:spcBef>
        <a:spcAft>
          <a:spcPts val="0"/>
        </a:spcAft>
        <a:buClr>
          <a:srgbClr val="000000"/>
        </a:buClr>
        <a:buSzPct val="100000"/>
        <a:buFontTx/>
        <a:buChar char="•"/>
        <a:tabLst/>
        <a:defRPr sz="1800" b="0" i="0" u="none" strike="noStrike" cap="none" spc="-1"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12.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8.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s://www.ncbi.nlm.nih.gov/pmc/articles/PMC3447082/" TargetMode="External"/><Relationship Id="rId13" Type="http://schemas.openxmlformats.org/officeDocument/2006/relationships/hyperlink" Target="https://pubmed.ncbi.nlm.nih.gov/19307517/" TargetMode="External"/><Relationship Id="rId3" Type="http://schemas.openxmlformats.org/officeDocument/2006/relationships/hyperlink" Target="https://earthobservatory.nasa.gov/features/UVB/uvb_radiation3.php" TargetMode="External"/><Relationship Id="rId7" Type="http://schemas.openxmlformats.org/officeDocument/2006/relationships/hyperlink" Target="https://pubmed.ncbi.nlm.nih.gov/32217340/" TargetMode="External"/><Relationship Id="rId12" Type="http://schemas.openxmlformats.org/officeDocument/2006/relationships/hyperlink" Target="https://pubmed.ncbi.nlm.nih.gov/17264183/" TargetMode="External"/><Relationship Id="rId2" Type="http://schemas.openxmlformats.org/officeDocument/2006/relationships/hyperlink" Target="https://faculty.ksu.edu.sa/sites/default/files/color_atlas_of_biochemistry_2nd_ed.pdf" TargetMode="External"/><Relationship Id="rId1" Type="http://schemas.openxmlformats.org/officeDocument/2006/relationships/slideLayout" Target="../slideLayouts/slideLayout13.xml"/><Relationship Id="rId6" Type="http://schemas.openxmlformats.org/officeDocument/2006/relationships/hyperlink" Target="https://pubmed.ncbi.nlm.nih.gov/22275473/" TargetMode="External"/><Relationship Id="rId11" Type="http://schemas.openxmlformats.org/officeDocument/2006/relationships/hyperlink" Target="https://pubmed.ncbi.nlm.nih.gov/18682515/" TargetMode="External"/><Relationship Id="rId5" Type="http://schemas.openxmlformats.org/officeDocument/2006/relationships/hyperlink" Target="https://pubmed.ncbi.nlm.nih.gov/28516265/" TargetMode="External"/><Relationship Id="rId15" Type="http://schemas.openxmlformats.org/officeDocument/2006/relationships/image" Target="../media/image8.png"/><Relationship Id="rId10" Type="http://schemas.openxmlformats.org/officeDocument/2006/relationships/hyperlink" Target="https://pubmed.ncbi.nlm.nih.gov/18635847/" TargetMode="External"/><Relationship Id="rId4" Type="http://schemas.openxmlformats.org/officeDocument/2006/relationships/hyperlink" Target="https://pubmed.ncbi.nlm.nih.gov/31548595/" TargetMode="External"/><Relationship Id="rId9" Type="http://schemas.openxmlformats.org/officeDocument/2006/relationships/hyperlink" Target="https://pubmed.ncbi.nlm.nih.gov/18541825/" TargetMode="External"/><Relationship Id="rId14" Type="http://schemas.openxmlformats.org/officeDocument/2006/relationships/hyperlink" Target="https://pubmed.ncbi.nlm.nih.gov/1979734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image1.jpeg 1"/>
          <p:cNvPicPr>
            <a:picLocks noChangeAspect="1"/>
          </p:cNvPicPr>
          <p:nvPr/>
        </p:nvPicPr>
        <p:blipFill rotWithShape="1">
          <a:blip r:embed="rId2">
            <a:extLst>
              <a:ext uri="{28A0092B-C50C-407E-A947-70E740481C1C}">
                <a14:useLocalDpi xmlns:a14="http://schemas.microsoft.com/office/drawing/2010/main" val="0"/>
              </a:ext>
            </a:extLst>
          </a:blip>
          <a:srcRect l="643" t="2230" r="1482" b="2226"/>
          <a:stretch/>
        </p:blipFill>
        <p:spPr>
          <a:xfrm>
            <a:off x="-171450" y="-228600"/>
            <a:ext cx="26117550" cy="14344650"/>
          </a:xfrm>
          <a:prstGeom prst="rect">
            <a:avLst/>
          </a:prstGeom>
          <a:ln w="12700">
            <a:miter lim="400000"/>
          </a:ln>
        </p:spPr>
      </p:pic>
      <p:pic>
        <p:nvPicPr>
          <p:cNvPr id="491" name="image5.png" descr="image5.png"/>
          <p:cNvPicPr>
            <a:picLocks noChangeAspect="1"/>
          </p:cNvPicPr>
          <p:nvPr/>
        </p:nvPicPr>
        <p:blipFill>
          <a:blip r:embed="rId3"/>
          <a:stretch>
            <a:fillRect/>
          </a:stretch>
        </p:blipFill>
        <p:spPr>
          <a:xfrm>
            <a:off x="1429199" y="927720"/>
            <a:ext cx="3728522" cy="656281"/>
          </a:xfrm>
          <a:prstGeom prst="rect">
            <a:avLst/>
          </a:prstGeom>
          <a:ln w="12700">
            <a:miter lim="400000"/>
          </a:ln>
        </p:spPr>
      </p:pic>
      <p:sp>
        <p:nvSpPr>
          <p:cNvPr id="492" name="D-Spray"/>
          <p:cNvSpPr txBox="1"/>
          <p:nvPr/>
        </p:nvSpPr>
        <p:spPr>
          <a:xfrm>
            <a:off x="1429199" y="4634258"/>
            <a:ext cx="13570922" cy="20213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defRPr sz="12200" b="1" cap="all" spc="-1">
                <a:solidFill>
                  <a:srgbClr val="3E3E3E"/>
                </a:solidFill>
              </a:defRPr>
            </a:pPr>
            <a:r>
              <a:rPr dirty="0">
                <a:solidFill>
                  <a:srgbClr val="FD7042"/>
                </a:solidFill>
              </a:rPr>
              <a:t>D-S</a:t>
            </a:r>
            <a:r>
              <a:rPr lang="et" cap="none" dirty="0">
                <a:solidFill>
                  <a:srgbClr val="FD7042"/>
                </a:solidFill>
              </a:rPr>
              <a:t>pray 2000</a:t>
            </a:r>
            <a:endParaRPr cap="none" dirty="0">
              <a:solidFill>
                <a:srgbClr val="FD7042"/>
              </a:solidFill>
            </a:endParaRPr>
          </a:p>
        </p:txBody>
      </p:sp>
      <p:sp>
        <p:nvSpPr>
          <p:cNvPr id="493" name="Лучи здоровья"/>
          <p:cNvSpPr txBox="1"/>
          <p:nvPr/>
        </p:nvSpPr>
        <p:spPr>
          <a:xfrm>
            <a:off x="1429199" y="6618309"/>
            <a:ext cx="9445680" cy="1251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lvl1pPr>
              <a:defRPr sz="6000" spc="-1">
                <a:solidFill>
                  <a:srgbClr val="3E3E3E"/>
                </a:solidFill>
              </a:defRPr>
            </a:lvl1pPr>
          </a:lstStyle>
          <a:p>
            <a:pPr rtl="0"/>
            <a:r>
              <a:rPr lang="et" sz="7200" b="1">
                <a:solidFill>
                  <a:srgbClr val="FD7042"/>
                </a:solidFill>
              </a:rPr>
              <a:t>Päikesevalgus</a:t>
            </a:r>
            <a:endParaRPr sz="7200" b="1" dirty="0">
              <a:solidFill>
                <a:srgbClr val="FD7042"/>
              </a:solidFill>
            </a:endParaRPr>
          </a:p>
        </p:txBody>
      </p:sp>
      <p:sp>
        <p:nvSpPr>
          <p:cNvPr id="501" name="В 5 раз больше витамина D"/>
          <p:cNvSpPr txBox="1"/>
          <p:nvPr/>
        </p:nvSpPr>
        <p:spPr>
          <a:xfrm>
            <a:off x="1429198" y="8108901"/>
            <a:ext cx="11437715" cy="10156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rtlCol="0">
            <a:spAutoFit/>
          </a:bodyPr>
          <a:lstStyle>
            <a:lvl1pPr>
              <a:defRPr sz="6000" spc="-1"/>
            </a:lvl1pPr>
          </a:lstStyle>
          <a:p>
            <a:pPr rtl="0"/>
            <a:r>
              <a:rPr dirty="0">
                <a:solidFill>
                  <a:schemeClr val="bg1"/>
                </a:solidFill>
              </a:rPr>
              <a:t>D3-vitamiini</a:t>
            </a:r>
            <a:r>
              <a:rPr dirty="0"/>
              <a:t> </a:t>
            </a:r>
            <a:r>
              <a:rPr lang="et" dirty="0">
                <a:solidFill>
                  <a:schemeClr val="bg1"/>
                </a:solidFill>
              </a:rPr>
              <a:t>on 5 korda rohkem*</a:t>
            </a:r>
            <a:endParaRPr dirty="0">
              <a:solidFill>
                <a:schemeClr val="bg1"/>
              </a:solidFill>
            </a:endParaRPr>
          </a:p>
        </p:txBody>
      </p:sp>
      <p:sp>
        <p:nvSpPr>
          <p:cNvPr id="7" name="В 5 раз больше витамина D"/>
          <p:cNvSpPr txBox="1"/>
          <p:nvPr/>
        </p:nvSpPr>
        <p:spPr>
          <a:xfrm>
            <a:off x="1429199" y="12732877"/>
            <a:ext cx="10817230" cy="5539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rtlCol="0">
            <a:spAutoFit/>
          </a:bodyPr>
          <a:lstStyle>
            <a:lvl1pPr>
              <a:defRPr sz="6000" spc="-1"/>
            </a:lvl1pPr>
          </a:lstStyle>
          <a:p>
            <a:pPr rtl="0"/>
            <a:r>
              <a:rPr lang="et" sz="3000" dirty="0">
                <a:solidFill>
                  <a:srgbClr val="FD7042"/>
                </a:solidFill>
              </a:rPr>
              <a:t>*võrreldes D-Spray’ga</a:t>
            </a:r>
            <a:endParaRPr sz="3000" dirty="0">
              <a:solidFill>
                <a:srgbClr val="FD7042"/>
              </a:solidFill>
            </a:endParaRPr>
          </a:p>
        </p:txBody>
      </p:sp>
    </p:spTree>
    <p:extLst>
      <p:ext uri="{BB962C8B-B14F-4D97-AF65-F5344CB8AC3E}">
        <p14:creationId xmlns:p14="http://schemas.microsoft.com/office/powerpoint/2010/main" val="40227495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image40.png" descr="image40.png"/>
          <p:cNvPicPr>
            <a:picLocks noChangeAspect="1"/>
          </p:cNvPicPr>
          <p:nvPr/>
        </p:nvPicPr>
        <p:blipFill>
          <a:blip r:embed="rId2"/>
          <a:srcRect l="7295" r="7295"/>
          <a:stretch>
            <a:fillRect/>
          </a:stretch>
        </p:blipFill>
        <p:spPr>
          <a:xfrm>
            <a:off x="1573559" y="8628839"/>
            <a:ext cx="1244881" cy="1400041"/>
          </a:xfrm>
          <a:prstGeom prst="rect">
            <a:avLst/>
          </a:prstGeom>
          <a:ln w="12700">
            <a:miter lim="400000"/>
          </a:ln>
        </p:spPr>
      </p:pic>
      <p:sp>
        <p:nvSpPr>
          <p:cNvPr id="718" name="Кружок"/>
          <p:cNvSpPr/>
          <p:nvPr/>
        </p:nvSpPr>
        <p:spPr>
          <a:xfrm>
            <a:off x="1418760" y="8526240"/>
            <a:ext cx="1554481" cy="1554481"/>
          </a:xfrm>
          <a:prstGeom prst="ellipse">
            <a:avLst/>
          </a:prstGeom>
          <a:ln w="38100">
            <a:solidFill>
              <a:srgbClr val="FDF098"/>
            </a:solidFill>
          </a:ln>
        </p:spPr>
        <p:txBody>
          <a:bodyPr lIns="45719" rIns="45719" rtlCol="0"/>
          <a:lstStyle/>
          <a:p>
            <a:pPr rtl="0"/>
            <a:endParaRPr/>
          </a:p>
        </p:txBody>
      </p:sp>
      <p:pic>
        <p:nvPicPr>
          <p:cNvPr id="719" name="image41.png" descr="image41.png"/>
          <p:cNvPicPr>
            <a:picLocks noChangeAspect="1"/>
          </p:cNvPicPr>
          <p:nvPr/>
        </p:nvPicPr>
        <p:blipFill>
          <a:blip r:embed="rId3"/>
          <a:stretch>
            <a:fillRect/>
          </a:stretch>
        </p:blipFill>
        <p:spPr>
          <a:xfrm>
            <a:off x="-785161" y="7197120"/>
            <a:ext cx="24894001" cy="583921"/>
          </a:xfrm>
          <a:prstGeom prst="rect">
            <a:avLst/>
          </a:prstGeom>
          <a:ln w="12700">
            <a:miter lim="400000"/>
          </a:ln>
        </p:spPr>
      </p:pic>
      <p:pic>
        <p:nvPicPr>
          <p:cNvPr id="720" name="image7.png" descr="image7.png"/>
          <p:cNvPicPr>
            <a:picLocks noChangeAspect="1"/>
          </p:cNvPicPr>
          <p:nvPr/>
        </p:nvPicPr>
        <p:blipFill>
          <a:blip r:embed="rId4"/>
          <a:stretch>
            <a:fillRect/>
          </a:stretch>
        </p:blipFill>
        <p:spPr>
          <a:xfrm>
            <a:off x="1537560" y="12793680"/>
            <a:ext cx="1774081" cy="311401"/>
          </a:xfrm>
          <a:prstGeom prst="rect">
            <a:avLst/>
          </a:prstGeom>
          <a:ln w="12700">
            <a:miter lim="400000"/>
          </a:ln>
        </p:spPr>
      </p:pic>
      <p:sp>
        <p:nvSpPr>
          <p:cNvPr id="721"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pic>
        <p:nvPicPr>
          <p:cNvPr id="722" name="image12.png" descr="image12.png"/>
          <p:cNvPicPr>
            <a:picLocks noChangeAspect="1"/>
          </p:cNvPicPr>
          <p:nvPr/>
        </p:nvPicPr>
        <p:blipFill>
          <a:blip r:embed="rId5"/>
          <a:stretch>
            <a:fillRect/>
          </a:stretch>
        </p:blipFill>
        <p:spPr>
          <a:xfrm>
            <a:off x="23622480" y="-11771280"/>
            <a:ext cx="19629001" cy="13715281"/>
          </a:xfrm>
          <a:prstGeom prst="rect">
            <a:avLst/>
          </a:prstGeom>
          <a:ln w="12700">
            <a:miter lim="400000"/>
          </a:ln>
        </p:spPr>
      </p:pic>
      <p:sp>
        <p:nvSpPr>
          <p:cNvPr id="723" name="Часто люди не замечают  симптомы дефицита витамина D"/>
          <p:cNvSpPr txBox="1"/>
          <p:nvPr/>
        </p:nvSpPr>
        <p:spPr>
          <a:xfrm>
            <a:off x="1304280" y="778439"/>
            <a:ext cx="22170960" cy="26061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defRPr sz="8000" b="1" spc="-1">
                <a:solidFill>
                  <a:srgbClr val="FFFFFF"/>
                </a:solidFill>
              </a:defRPr>
            </a:pPr>
            <a:r>
              <a:rPr dirty="0" err="1"/>
              <a:t>Inimesed</a:t>
            </a:r>
            <a:r>
              <a:rPr dirty="0"/>
              <a:t> </a:t>
            </a:r>
            <a:r>
              <a:rPr dirty="0" err="1"/>
              <a:t>ei</a:t>
            </a:r>
            <a:r>
              <a:rPr dirty="0"/>
              <a:t> </a:t>
            </a:r>
            <a:r>
              <a:rPr dirty="0" err="1"/>
              <a:t>märka</a:t>
            </a:r>
            <a:r>
              <a:rPr dirty="0"/>
              <a:t> </a:t>
            </a:r>
            <a:r>
              <a:rPr dirty="0" err="1"/>
              <a:t>sageli</a:t>
            </a:r>
            <a:r>
              <a:rPr dirty="0"/>
              <a:t> </a:t>
            </a:r>
            <a:br>
              <a:rPr dirty="0"/>
            </a:br>
            <a:r>
              <a:rPr dirty="0"/>
              <a:t>D3-vitamiini </a:t>
            </a:r>
            <a:r>
              <a:rPr dirty="0" err="1">
                <a:solidFill>
                  <a:srgbClr val="FDF098"/>
                </a:solidFill>
              </a:rPr>
              <a:t>puuduse</a:t>
            </a:r>
            <a:r>
              <a:rPr dirty="0">
                <a:solidFill>
                  <a:srgbClr val="FDF098"/>
                </a:solidFill>
              </a:rPr>
              <a:t> </a:t>
            </a:r>
            <a:r>
              <a:rPr dirty="0" err="1">
                <a:solidFill>
                  <a:srgbClr val="FDF098"/>
                </a:solidFill>
              </a:rPr>
              <a:t>sümptomeid</a:t>
            </a:r>
            <a:r>
              <a:rPr dirty="0">
                <a:solidFill>
                  <a:srgbClr val="FDF098"/>
                </a:solidFill>
              </a:rPr>
              <a:t> </a:t>
            </a:r>
          </a:p>
        </p:txBody>
      </p:sp>
      <p:grpSp>
        <p:nvGrpSpPr>
          <p:cNvPr id="726" name="Сгруппировать"/>
          <p:cNvGrpSpPr/>
          <p:nvPr/>
        </p:nvGrpSpPr>
        <p:grpSpPr>
          <a:xfrm>
            <a:off x="23723999" y="-2041920"/>
            <a:ext cx="3854162" cy="4946401"/>
            <a:chOff x="0" y="0"/>
            <a:chExt cx="3854160" cy="4946400"/>
          </a:xfrm>
        </p:grpSpPr>
        <p:pic>
          <p:nvPicPr>
            <p:cNvPr id="724" name="image13.png" descr="image13.png"/>
            <p:cNvPicPr>
              <a:picLocks noChangeAspect="1"/>
            </p:cNvPicPr>
            <p:nvPr/>
          </p:nvPicPr>
          <p:blipFill>
            <a:blip r:embed="rId6"/>
            <a:stretch>
              <a:fillRect/>
            </a:stretch>
          </p:blipFill>
          <p:spPr>
            <a:xfrm>
              <a:off x="2336760" y="461519"/>
              <a:ext cx="1517401" cy="4484882"/>
            </a:xfrm>
            <a:prstGeom prst="rect">
              <a:avLst/>
            </a:prstGeom>
            <a:ln w="12700" cap="flat">
              <a:noFill/>
              <a:miter lim="400000"/>
            </a:ln>
            <a:effectLst/>
          </p:spPr>
        </p:pic>
        <p:pic>
          <p:nvPicPr>
            <p:cNvPr id="725" name="image14.png" descr="image14.png"/>
            <p:cNvPicPr>
              <a:picLocks noChangeAspect="1"/>
            </p:cNvPicPr>
            <p:nvPr/>
          </p:nvPicPr>
          <p:blipFill>
            <a:blip r:embed="rId7">
              <a:alphaModFix amt="76000"/>
            </a:blip>
            <a:stretch>
              <a:fillRect/>
            </a:stretch>
          </p:blipFill>
          <p:spPr>
            <a:xfrm flipH="1">
              <a:off x="0" y="0"/>
              <a:ext cx="2631601" cy="1838520"/>
            </a:xfrm>
            <a:prstGeom prst="rect">
              <a:avLst/>
            </a:prstGeom>
            <a:ln w="12700" cap="flat">
              <a:noFill/>
              <a:miter lim="400000"/>
            </a:ln>
            <a:effectLst/>
          </p:spPr>
        </p:pic>
      </p:grpSp>
      <p:sp>
        <p:nvSpPr>
          <p:cNvPr id="727" name="О гиповитаминозе могут косвенно сообщать некоторые признаки.…"/>
          <p:cNvSpPr txBox="1"/>
          <p:nvPr/>
        </p:nvSpPr>
        <p:spPr>
          <a:xfrm>
            <a:off x="1322999" y="4076788"/>
            <a:ext cx="20257202" cy="14735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20000"/>
              </a:lnSpc>
              <a:defRPr sz="3600" spc="-111">
                <a:solidFill>
                  <a:srgbClr val="FFFFFF"/>
                </a:solidFill>
              </a:defRPr>
            </a:pPr>
            <a:r>
              <a:t>Mõned märgid võivad kaudselt teada anda hüpovitaminoosist.</a:t>
            </a:r>
            <a:endParaRPr spc="-1" dirty="0"/>
          </a:p>
          <a:p>
            <a:pPr rtl="0">
              <a:lnSpc>
                <a:spcPct val="120000"/>
              </a:lnSpc>
              <a:defRPr sz="3600" spc="-111">
                <a:solidFill>
                  <a:srgbClr val="FFFFFF"/>
                </a:solidFill>
              </a:defRPr>
            </a:pPr>
            <a:r>
              <a:rPr lang="et"/>
              <a:t>Nendeks võivad olla</a:t>
            </a:r>
          </a:p>
        </p:txBody>
      </p:sp>
      <p:sp>
        <p:nvSpPr>
          <p:cNvPr id="728" name="Хрупкость костей, боли в спине и суставах"/>
          <p:cNvSpPr txBox="1"/>
          <p:nvPr/>
        </p:nvSpPr>
        <p:spPr>
          <a:xfrm>
            <a:off x="1335600" y="10409730"/>
            <a:ext cx="3130922" cy="18087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p>
            <a:pPr rtl="0">
              <a:lnSpc>
                <a:spcPct val="120000"/>
              </a:lnSpc>
              <a:defRPr sz="3100" spc="-97">
                <a:solidFill>
                  <a:srgbClr val="FFFFFF"/>
                </a:solidFill>
              </a:defRPr>
            </a:pPr>
            <a:r>
              <a:rPr dirty="0" err="1"/>
              <a:t>Haprad</a:t>
            </a:r>
            <a:r>
              <a:rPr dirty="0"/>
              <a:t> </a:t>
            </a:r>
            <a:r>
              <a:rPr dirty="0" err="1"/>
              <a:t>luud</a:t>
            </a:r>
            <a:r>
              <a:rPr dirty="0"/>
              <a:t>, </a:t>
            </a:r>
            <a:r>
              <a:rPr dirty="0" err="1"/>
              <a:t>selja</a:t>
            </a:r>
            <a:r>
              <a:rPr dirty="0"/>
              <a:t>- ja</a:t>
            </a:r>
            <a:br>
              <a:rPr dirty="0"/>
            </a:br>
            <a:r>
              <a:rPr dirty="0" err="1"/>
              <a:t>liigesevalu</a:t>
            </a:r>
            <a:endParaRPr dirty="0"/>
          </a:p>
        </p:txBody>
      </p:sp>
      <p:sp>
        <p:nvSpPr>
          <p:cNvPr id="729" name="Изменения настроения — апатия"/>
          <p:cNvSpPr txBox="1"/>
          <p:nvPr/>
        </p:nvSpPr>
        <p:spPr>
          <a:xfrm>
            <a:off x="20506320" y="10474613"/>
            <a:ext cx="2934361" cy="15723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08000"/>
              </a:lnSpc>
              <a:defRPr sz="3100" spc="-103">
                <a:solidFill>
                  <a:srgbClr val="FFFFFF"/>
                </a:solidFill>
              </a:defRPr>
            </a:pPr>
            <a:r>
              <a:t>Meeleoluhäired,</a:t>
            </a:r>
            <a:br/>
            <a:r>
              <a:t>nt apaatia</a:t>
            </a:r>
          </a:p>
        </p:txBody>
      </p:sp>
      <p:sp>
        <p:nvSpPr>
          <p:cNvPr id="730" name="Снижение выносливости"/>
          <p:cNvSpPr txBox="1"/>
          <p:nvPr/>
        </p:nvSpPr>
        <p:spPr>
          <a:xfrm>
            <a:off x="8973360" y="10474386"/>
            <a:ext cx="3317760" cy="10796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08000"/>
              </a:lnSpc>
              <a:defRPr sz="3100" spc="-1">
                <a:solidFill>
                  <a:srgbClr val="FFFFFF"/>
                </a:solidFill>
              </a:defRPr>
            </a:pPr>
            <a:r>
              <a:t>Energia-</a:t>
            </a:r>
            <a:br/>
            <a:r>
              <a:t>puudus</a:t>
            </a:r>
          </a:p>
        </p:txBody>
      </p:sp>
      <p:sp>
        <p:nvSpPr>
          <p:cNvPr id="731" name="Мышечная слабость"/>
          <p:cNvSpPr txBox="1"/>
          <p:nvPr/>
        </p:nvSpPr>
        <p:spPr>
          <a:xfrm>
            <a:off x="5173200" y="10474386"/>
            <a:ext cx="2448001" cy="10796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08000"/>
              </a:lnSpc>
              <a:defRPr sz="3100" spc="-103">
                <a:solidFill>
                  <a:srgbClr val="FFFFFF"/>
                </a:solidFill>
              </a:defRPr>
            </a:lvl1pPr>
          </a:lstStyle>
          <a:p>
            <a:pPr rtl="0"/>
            <a:r>
              <a:t>Lihasnõrkus</a:t>
            </a:r>
          </a:p>
        </p:txBody>
      </p:sp>
      <p:sp>
        <p:nvSpPr>
          <p:cNvPr id="732" name="Частые респираторные инфекции"/>
          <p:cNvSpPr txBox="1"/>
          <p:nvPr/>
        </p:nvSpPr>
        <p:spPr>
          <a:xfrm>
            <a:off x="12858480" y="10474613"/>
            <a:ext cx="3130921" cy="15723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08000"/>
              </a:lnSpc>
              <a:defRPr sz="3100" spc="-1">
                <a:solidFill>
                  <a:srgbClr val="FFFFFF"/>
                </a:solidFill>
              </a:defRPr>
            </a:lvl1pPr>
          </a:lstStyle>
          <a:p>
            <a:pPr rtl="0"/>
            <a:r>
              <a:t>Sagedased hingamisteede nakkused </a:t>
            </a:r>
          </a:p>
        </p:txBody>
      </p:sp>
      <p:sp>
        <p:nvSpPr>
          <p:cNvPr id="733" name="Обострение кожных заболеваний"/>
          <p:cNvSpPr txBox="1"/>
          <p:nvPr/>
        </p:nvSpPr>
        <p:spPr>
          <a:xfrm>
            <a:off x="16682400" y="10474613"/>
            <a:ext cx="3130921" cy="15723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08000"/>
              </a:lnSpc>
              <a:defRPr sz="3100" spc="-1">
                <a:solidFill>
                  <a:srgbClr val="FFFFFF"/>
                </a:solidFill>
              </a:defRPr>
            </a:lvl1pPr>
          </a:lstStyle>
          <a:p>
            <a:pPr rtl="0"/>
            <a:r>
              <a:t>Nahahaiguste ägenemine</a:t>
            </a:r>
          </a:p>
        </p:txBody>
      </p:sp>
      <p:grpSp>
        <p:nvGrpSpPr>
          <p:cNvPr id="736" name="Сгруппировать"/>
          <p:cNvGrpSpPr/>
          <p:nvPr/>
        </p:nvGrpSpPr>
        <p:grpSpPr>
          <a:xfrm>
            <a:off x="2040120" y="7379999"/>
            <a:ext cx="311401" cy="1150921"/>
            <a:chOff x="0" y="0"/>
            <a:chExt cx="311400" cy="1150919"/>
          </a:xfrm>
        </p:grpSpPr>
        <p:sp>
          <p:nvSpPr>
            <p:cNvPr id="734" name="Кружок"/>
            <p:cNvSpPr/>
            <p:nvPr/>
          </p:nvSpPr>
          <p:spPr>
            <a:xfrm rot="16200000">
              <a:off x="0" y="0"/>
              <a:ext cx="311400" cy="311401"/>
            </a:xfrm>
            <a:prstGeom prst="ellipse">
              <a:avLst/>
            </a:prstGeom>
            <a:solidFill>
              <a:srgbClr val="FAF0A3"/>
            </a:solidFill>
            <a:ln w="12700" cap="flat">
              <a:noFill/>
              <a:miter lim="400000"/>
            </a:ln>
            <a:effectLst/>
          </p:spPr>
          <p:txBody>
            <a:bodyPr wrap="square" lIns="45719" tIns="45719" rIns="45719" bIns="45719" numCol="1" rtlCol="0" anchor="t">
              <a:noAutofit/>
            </a:bodyPr>
            <a:lstStyle/>
            <a:p>
              <a:pPr rtl="0"/>
              <a:endParaRPr/>
            </a:p>
          </p:txBody>
        </p:sp>
        <p:sp>
          <p:nvSpPr>
            <p:cNvPr id="735" name="Линия"/>
            <p:cNvSpPr/>
            <p:nvPr/>
          </p:nvSpPr>
          <p:spPr>
            <a:xfrm flipV="1">
              <a:off x="155880" y="203040"/>
              <a:ext cx="360" cy="947880"/>
            </a:xfrm>
            <a:prstGeom prst="line">
              <a:avLst/>
            </a:prstGeom>
            <a:noFill/>
            <a:ln w="38100" cap="flat">
              <a:solidFill>
                <a:srgbClr val="FDF098"/>
              </a:solidFill>
              <a:prstDash val="solid"/>
              <a:round/>
            </a:ln>
            <a:effectLst/>
          </p:spPr>
          <p:txBody>
            <a:bodyPr wrap="square" lIns="45719" tIns="45719" rIns="45719" bIns="45719" numCol="1" rtlCol="0" anchor="t">
              <a:noAutofit/>
            </a:bodyPr>
            <a:lstStyle/>
            <a:p>
              <a:pPr rtl="0"/>
              <a:endParaRPr/>
            </a:p>
          </p:txBody>
        </p:sp>
      </p:grpSp>
      <p:grpSp>
        <p:nvGrpSpPr>
          <p:cNvPr id="739" name="Сгруппировать"/>
          <p:cNvGrpSpPr/>
          <p:nvPr/>
        </p:nvGrpSpPr>
        <p:grpSpPr>
          <a:xfrm>
            <a:off x="5891400" y="7379999"/>
            <a:ext cx="311401" cy="1150921"/>
            <a:chOff x="0" y="0"/>
            <a:chExt cx="311400" cy="1150919"/>
          </a:xfrm>
        </p:grpSpPr>
        <p:sp>
          <p:nvSpPr>
            <p:cNvPr id="737" name="Кружок"/>
            <p:cNvSpPr/>
            <p:nvPr/>
          </p:nvSpPr>
          <p:spPr>
            <a:xfrm rot="16200000">
              <a:off x="0" y="0"/>
              <a:ext cx="311400" cy="311401"/>
            </a:xfrm>
            <a:prstGeom prst="ellipse">
              <a:avLst/>
            </a:prstGeom>
            <a:solidFill>
              <a:srgbClr val="FAF0A3"/>
            </a:solidFill>
            <a:ln w="12700" cap="flat">
              <a:noFill/>
              <a:miter lim="400000"/>
            </a:ln>
            <a:effectLst/>
          </p:spPr>
          <p:txBody>
            <a:bodyPr wrap="square" lIns="45719" tIns="45719" rIns="45719" bIns="45719" numCol="1" rtlCol="0" anchor="t">
              <a:noAutofit/>
            </a:bodyPr>
            <a:lstStyle/>
            <a:p>
              <a:pPr rtl="0"/>
              <a:endParaRPr/>
            </a:p>
          </p:txBody>
        </p:sp>
        <p:sp>
          <p:nvSpPr>
            <p:cNvPr id="738" name="Линия"/>
            <p:cNvSpPr/>
            <p:nvPr/>
          </p:nvSpPr>
          <p:spPr>
            <a:xfrm flipV="1">
              <a:off x="155880" y="203040"/>
              <a:ext cx="360" cy="947880"/>
            </a:xfrm>
            <a:prstGeom prst="line">
              <a:avLst/>
            </a:prstGeom>
            <a:noFill/>
            <a:ln w="38100" cap="flat">
              <a:solidFill>
                <a:srgbClr val="FDF098"/>
              </a:solidFill>
              <a:prstDash val="solid"/>
              <a:round/>
            </a:ln>
            <a:effectLst/>
          </p:spPr>
          <p:txBody>
            <a:bodyPr wrap="square" lIns="45719" tIns="45719" rIns="45719" bIns="45719" numCol="1" rtlCol="0" anchor="t">
              <a:noAutofit/>
            </a:bodyPr>
            <a:lstStyle/>
            <a:p>
              <a:pPr rtl="0"/>
              <a:endParaRPr/>
            </a:p>
          </p:txBody>
        </p:sp>
      </p:grpSp>
      <p:grpSp>
        <p:nvGrpSpPr>
          <p:cNvPr id="742" name="Сгруппировать"/>
          <p:cNvGrpSpPr/>
          <p:nvPr/>
        </p:nvGrpSpPr>
        <p:grpSpPr>
          <a:xfrm>
            <a:off x="9704520" y="7379999"/>
            <a:ext cx="311401" cy="1150921"/>
            <a:chOff x="0" y="0"/>
            <a:chExt cx="311400" cy="1150919"/>
          </a:xfrm>
        </p:grpSpPr>
        <p:sp>
          <p:nvSpPr>
            <p:cNvPr id="740" name="Кружок"/>
            <p:cNvSpPr/>
            <p:nvPr/>
          </p:nvSpPr>
          <p:spPr>
            <a:xfrm rot="16200000">
              <a:off x="0" y="0"/>
              <a:ext cx="311400" cy="311401"/>
            </a:xfrm>
            <a:prstGeom prst="ellipse">
              <a:avLst/>
            </a:prstGeom>
            <a:solidFill>
              <a:srgbClr val="FAF0A3"/>
            </a:solidFill>
            <a:ln w="12700" cap="flat">
              <a:noFill/>
              <a:miter lim="400000"/>
            </a:ln>
            <a:effectLst/>
          </p:spPr>
          <p:txBody>
            <a:bodyPr wrap="square" lIns="45719" tIns="45719" rIns="45719" bIns="45719" numCol="1" rtlCol="0" anchor="t">
              <a:noAutofit/>
            </a:bodyPr>
            <a:lstStyle/>
            <a:p>
              <a:pPr rtl="0"/>
              <a:endParaRPr/>
            </a:p>
          </p:txBody>
        </p:sp>
        <p:sp>
          <p:nvSpPr>
            <p:cNvPr id="741" name="Линия"/>
            <p:cNvSpPr/>
            <p:nvPr/>
          </p:nvSpPr>
          <p:spPr>
            <a:xfrm flipV="1">
              <a:off x="155880" y="203040"/>
              <a:ext cx="360" cy="947880"/>
            </a:xfrm>
            <a:prstGeom prst="line">
              <a:avLst/>
            </a:prstGeom>
            <a:noFill/>
            <a:ln w="38100" cap="flat">
              <a:solidFill>
                <a:srgbClr val="FDF098"/>
              </a:solidFill>
              <a:prstDash val="solid"/>
              <a:round/>
            </a:ln>
            <a:effectLst/>
          </p:spPr>
          <p:txBody>
            <a:bodyPr wrap="square" lIns="45719" tIns="45719" rIns="45719" bIns="45719" numCol="1" rtlCol="0" anchor="t">
              <a:noAutofit/>
            </a:bodyPr>
            <a:lstStyle/>
            <a:p>
              <a:pPr rtl="0"/>
              <a:endParaRPr/>
            </a:p>
          </p:txBody>
        </p:sp>
      </p:grpSp>
      <p:grpSp>
        <p:nvGrpSpPr>
          <p:cNvPr id="745" name="Сгруппировать"/>
          <p:cNvGrpSpPr/>
          <p:nvPr/>
        </p:nvGrpSpPr>
        <p:grpSpPr>
          <a:xfrm>
            <a:off x="13530239" y="7379999"/>
            <a:ext cx="311401" cy="1150921"/>
            <a:chOff x="0" y="0"/>
            <a:chExt cx="311400" cy="1150919"/>
          </a:xfrm>
        </p:grpSpPr>
        <p:sp>
          <p:nvSpPr>
            <p:cNvPr id="743" name="Кружок"/>
            <p:cNvSpPr/>
            <p:nvPr/>
          </p:nvSpPr>
          <p:spPr>
            <a:xfrm rot="16200000">
              <a:off x="0" y="0"/>
              <a:ext cx="311400" cy="311401"/>
            </a:xfrm>
            <a:prstGeom prst="ellipse">
              <a:avLst/>
            </a:prstGeom>
            <a:solidFill>
              <a:srgbClr val="FAF0A3"/>
            </a:solidFill>
            <a:ln w="12700" cap="flat">
              <a:noFill/>
              <a:miter lim="400000"/>
            </a:ln>
            <a:effectLst/>
          </p:spPr>
          <p:txBody>
            <a:bodyPr wrap="square" lIns="45719" tIns="45719" rIns="45719" bIns="45719" numCol="1" rtlCol="0" anchor="t">
              <a:noAutofit/>
            </a:bodyPr>
            <a:lstStyle/>
            <a:p>
              <a:pPr rtl="0"/>
              <a:endParaRPr/>
            </a:p>
          </p:txBody>
        </p:sp>
        <p:sp>
          <p:nvSpPr>
            <p:cNvPr id="744" name="Линия"/>
            <p:cNvSpPr/>
            <p:nvPr/>
          </p:nvSpPr>
          <p:spPr>
            <a:xfrm flipV="1">
              <a:off x="155880" y="203040"/>
              <a:ext cx="360" cy="947880"/>
            </a:xfrm>
            <a:prstGeom prst="line">
              <a:avLst/>
            </a:prstGeom>
            <a:noFill/>
            <a:ln w="38100" cap="flat">
              <a:solidFill>
                <a:srgbClr val="FDF098"/>
              </a:solidFill>
              <a:prstDash val="solid"/>
              <a:round/>
            </a:ln>
            <a:effectLst/>
          </p:spPr>
          <p:txBody>
            <a:bodyPr wrap="square" lIns="45719" tIns="45719" rIns="45719" bIns="45719" numCol="1" rtlCol="0" anchor="t">
              <a:noAutofit/>
            </a:bodyPr>
            <a:lstStyle/>
            <a:p>
              <a:pPr rtl="0"/>
              <a:endParaRPr/>
            </a:p>
          </p:txBody>
        </p:sp>
      </p:grpSp>
      <p:grpSp>
        <p:nvGrpSpPr>
          <p:cNvPr id="748" name="Сгруппировать"/>
          <p:cNvGrpSpPr/>
          <p:nvPr/>
        </p:nvGrpSpPr>
        <p:grpSpPr>
          <a:xfrm>
            <a:off x="17406720" y="7379999"/>
            <a:ext cx="311401" cy="1150921"/>
            <a:chOff x="0" y="0"/>
            <a:chExt cx="311400" cy="1150919"/>
          </a:xfrm>
        </p:grpSpPr>
        <p:sp>
          <p:nvSpPr>
            <p:cNvPr id="746" name="Кружок"/>
            <p:cNvSpPr/>
            <p:nvPr/>
          </p:nvSpPr>
          <p:spPr>
            <a:xfrm rot="16200000">
              <a:off x="0" y="0"/>
              <a:ext cx="311400" cy="311401"/>
            </a:xfrm>
            <a:prstGeom prst="ellipse">
              <a:avLst/>
            </a:prstGeom>
            <a:solidFill>
              <a:srgbClr val="FAF0A3"/>
            </a:solidFill>
            <a:ln w="12700" cap="flat">
              <a:noFill/>
              <a:miter lim="400000"/>
            </a:ln>
            <a:effectLst/>
          </p:spPr>
          <p:txBody>
            <a:bodyPr wrap="square" lIns="45719" tIns="45719" rIns="45719" bIns="45719" numCol="1" rtlCol="0" anchor="t">
              <a:noAutofit/>
            </a:bodyPr>
            <a:lstStyle/>
            <a:p>
              <a:pPr rtl="0"/>
              <a:endParaRPr/>
            </a:p>
          </p:txBody>
        </p:sp>
        <p:sp>
          <p:nvSpPr>
            <p:cNvPr id="747" name="Линия"/>
            <p:cNvSpPr/>
            <p:nvPr/>
          </p:nvSpPr>
          <p:spPr>
            <a:xfrm flipV="1">
              <a:off x="155880" y="203040"/>
              <a:ext cx="360" cy="947880"/>
            </a:xfrm>
            <a:prstGeom prst="line">
              <a:avLst/>
            </a:prstGeom>
            <a:noFill/>
            <a:ln w="38100" cap="flat">
              <a:solidFill>
                <a:srgbClr val="FDF098"/>
              </a:solidFill>
              <a:prstDash val="solid"/>
              <a:round/>
            </a:ln>
            <a:effectLst/>
          </p:spPr>
          <p:txBody>
            <a:bodyPr wrap="square" lIns="45719" tIns="45719" rIns="45719" bIns="45719" numCol="1" rtlCol="0" anchor="t">
              <a:noAutofit/>
            </a:bodyPr>
            <a:lstStyle/>
            <a:p>
              <a:pPr rtl="0"/>
              <a:endParaRPr/>
            </a:p>
          </p:txBody>
        </p:sp>
      </p:grpSp>
      <p:grpSp>
        <p:nvGrpSpPr>
          <p:cNvPr id="751" name="Сгруппировать"/>
          <p:cNvGrpSpPr/>
          <p:nvPr/>
        </p:nvGrpSpPr>
        <p:grpSpPr>
          <a:xfrm>
            <a:off x="21207240" y="7379999"/>
            <a:ext cx="311401" cy="1150921"/>
            <a:chOff x="0" y="0"/>
            <a:chExt cx="311400" cy="1150919"/>
          </a:xfrm>
        </p:grpSpPr>
        <p:sp>
          <p:nvSpPr>
            <p:cNvPr id="749" name="Кружок"/>
            <p:cNvSpPr/>
            <p:nvPr/>
          </p:nvSpPr>
          <p:spPr>
            <a:xfrm rot="16200000">
              <a:off x="0" y="0"/>
              <a:ext cx="311400" cy="311401"/>
            </a:xfrm>
            <a:prstGeom prst="ellipse">
              <a:avLst/>
            </a:prstGeom>
            <a:solidFill>
              <a:srgbClr val="FAF0A3"/>
            </a:solidFill>
            <a:ln w="12700" cap="flat">
              <a:noFill/>
              <a:miter lim="400000"/>
            </a:ln>
            <a:effectLst/>
          </p:spPr>
          <p:txBody>
            <a:bodyPr wrap="square" lIns="45719" tIns="45719" rIns="45719" bIns="45719" numCol="1" rtlCol="0" anchor="t">
              <a:noAutofit/>
            </a:bodyPr>
            <a:lstStyle/>
            <a:p>
              <a:pPr rtl="0"/>
              <a:endParaRPr/>
            </a:p>
          </p:txBody>
        </p:sp>
        <p:sp>
          <p:nvSpPr>
            <p:cNvPr id="750" name="Линия"/>
            <p:cNvSpPr/>
            <p:nvPr/>
          </p:nvSpPr>
          <p:spPr>
            <a:xfrm flipV="1">
              <a:off x="155880" y="203040"/>
              <a:ext cx="360" cy="947880"/>
            </a:xfrm>
            <a:prstGeom prst="line">
              <a:avLst/>
            </a:prstGeom>
            <a:noFill/>
            <a:ln w="38100" cap="flat">
              <a:solidFill>
                <a:srgbClr val="FDF098"/>
              </a:solidFill>
              <a:prstDash val="solid"/>
              <a:round/>
            </a:ln>
            <a:effectLst/>
          </p:spPr>
          <p:txBody>
            <a:bodyPr wrap="square" lIns="45719" tIns="45719" rIns="45719" bIns="45719" numCol="1" rtlCol="0" anchor="t">
              <a:noAutofit/>
            </a:bodyPr>
            <a:lstStyle/>
            <a:p>
              <a:pPr rtl="0"/>
              <a:endParaRPr/>
            </a:p>
          </p:txBody>
        </p:sp>
      </p:grpSp>
      <p:pic>
        <p:nvPicPr>
          <p:cNvPr id="752" name="image41.png" descr="image41.png"/>
          <p:cNvPicPr>
            <a:picLocks noChangeAspect="1"/>
          </p:cNvPicPr>
          <p:nvPr/>
        </p:nvPicPr>
        <p:blipFill>
          <a:blip r:embed="rId3"/>
          <a:stretch>
            <a:fillRect/>
          </a:stretch>
        </p:blipFill>
        <p:spPr>
          <a:xfrm>
            <a:off x="22205880" y="7197120"/>
            <a:ext cx="24894001" cy="583921"/>
          </a:xfrm>
          <a:prstGeom prst="rect">
            <a:avLst/>
          </a:prstGeom>
          <a:ln w="12700">
            <a:miter lim="400000"/>
          </a:ln>
        </p:spPr>
      </p:pic>
      <p:grpSp>
        <p:nvGrpSpPr>
          <p:cNvPr id="755" name="Сгруппировать"/>
          <p:cNvGrpSpPr/>
          <p:nvPr/>
        </p:nvGrpSpPr>
        <p:grpSpPr>
          <a:xfrm>
            <a:off x="-785162" y="6875280"/>
            <a:ext cx="49409283" cy="583921"/>
            <a:chOff x="0" y="0"/>
            <a:chExt cx="49409281" cy="583919"/>
          </a:xfrm>
        </p:grpSpPr>
        <p:pic>
          <p:nvPicPr>
            <p:cNvPr id="753" name="image41.png" descr="image41.png"/>
            <p:cNvPicPr>
              <a:picLocks noChangeAspect="1"/>
            </p:cNvPicPr>
            <p:nvPr/>
          </p:nvPicPr>
          <p:blipFill>
            <a:blip r:embed="rId3">
              <a:alphaModFix amt="47000"/>
            </a:blip>
            <a:stretch>
              <a:fillRect/>
            </a:stretch>
          </p:blipFill>
          <p:spPr>
            <a:xfrm>
              <a:off x="-1" y="0"/>
              <a:ext cx="24894001" cy="583920"/>
            </a:xfrm>
            <a:prstGeom prst="rect">
              <a:avLst/>
            </a:prstGeom>
            <a:ln w="12700" cap="flat">
              <a:noFill/>
              <a:miter lim="400000"/>
            </a:ln>
            <a:effectLst/>
          </p:spPr>
        </p:pic>
        <p:pic>
          <p:nvPicPr>
            <p:cNvPr id="754" name="image41.png" descr="image41.png"/>
            <p:cNvPicPr>
              <a:picLocks noChangeAspect="1"/>
            </p:cNvPicPr>
            <p:nvPr/>
          </p:nvPicPr>
          <p:blipFill>
            <a:blip r:embed="rId3">
              <a:alphaModFix amt="48000"/>
            </a:blip>
            <a:stretch>
              <a:fillRect/>
            </a:stretch>
          </p:blipFill>
          <p:spPr>
            <a:xfrm>
              <a:off x="24515280" y="0"/>
              <a:ext cx="24894001" cy="583920"/>
            </a:xfrm>
            <a:prstGeom prst="rect">
              <a:avLst/>
            </a:prstGeom>
            <a:ln w="12700" cap="flat">
              <a:noFill/>
              <a:miter lim="400000"/>
            </a:ln>
            <a:effectLst/>
          </p:spPr>
        </p:pic>
      </p:grpSp>
      <p:grpSp>
        <p:nvGrpSpPr>
          <p:cNvPr id="758" name="Сгруппировать"/>
          <p:cNvGrpSpPr/>
          <p:nvPr/>
        </p:nvGrpSpPr>
        <p:grpSpPr>
          <a:xfrm>
            <a:off x="-785162" y="7548480"/>
            <a:ext cx="49409283" cy="583921"/>
            <a:chOff x="0" y="0"/>
            <a:chExt cx="49409281" cy="583919"/>
          </a:xfrm>
        </p:grpSpPr>
        <p:pic>
          <p:nvPicPr>
            <p:cNvPr id="756" name="image41.png" descr="image41.png"/>
            <p:cNvPicPr>
              <a:picLocks noChangeAspect="1"/>
            </p:cNvPicPr>
            <p:nvPr/>
          </p:nvPicPr>
          <p:blipFill>
            <a:blip r:embed="rId3">
              <a:alphaModFix amt="47000"/>
            </a:blip>
            <a:stretch>
              <a:fillRect/>
            </a:stretch>
          </p:blipFill>
          <p:spPr>
            <a:xfrm>
              <a:off x="-1" y="0"/>
              <a:ext cx="24894001" cy="583920"/>
            </a:xfrm>
            <a:prstGeom prst="rect">
              <a:avLst/>
            </a:prstGeom>
            <a:ln w="12700" cap="flat">
              <a:noFill/>
              <a:miter lim="400000"/>
            </a:ln>
            <a:effectLst/>
          </p:spPr>
        </p:pic>
        <p:pic>
          <p:nvPicPr>
            <p:cNvPr id="757" name="image41.png" descr="image41.png"/>
            <p:cNvPicPr>
              <a:picLocks noChangeAspect="1"/>
            </p:cNvPicPr>
            <p:nvPr/>
          </p:nvPicPr>
          <p:blipFill>
            <a:blip r:embed="rId3">
              <a:alphaModFix amt="48000"/>
            </a:blip>
            <a:stretch>
              <a:fillRect/>
            </a:stretch>
          </p:blipFill>
          <p:spPr>
            <a:xfrm>
              <a:off x="24515280" y="0"/>
              <a:ext cx="24894001" cy="583920"/>
            </a:xfrm>
            <a:prstGeom prst="rect">
              <a:avLst/>
            </a:prstGeom>
            <a:ln w="12700" cap="flat">
              <a:noFill/>
              <a:miter lim="400000"/>
            </a:ln>
            <a:effectLst/>
          </p:spPr>
        </p:pic>
      </p:grpSp>
      <p:grpSp>
        <p:nvGrpSpPr>
          <p:cNvPr id="761" name="Сгруппировать"/>
          <p:cNvGrpSpPr/>
          <p:nvPr/>
        </p:nvGrpSpPr>
        <p:grpSpPr>
          <a:xfrm>
            <a:off x="-785162" y="7964640"/>
            <a:ext cx="49409283" cy="583921"/>
            <a:chOff x="0" y="0"/>
            <a:chExt cx="49409281" cy="583919"/>
          </a:xfrm>
        </p:grpSpPr>
        <p:pic>
          <p:nvPicPr>
            <p:cNvPr id="759" name="image41.png" descr="image41.png"/>
            <p:cNvPicPr>
              <a:picLocks noChangeAspect="1"/>
            </p:cNvPicPr>
            <p:nvPr/>
          </p:nvPicPr>
          <p:blipFill>
            <a:blip r:embed="rId3">
              <a:alphaModFix amt="7000"/>
            </a:blip>
            <a:stretch>
              <a:fillRect/>
            </a:stretch>
          </p:blipFill>
          <p:spPr>
            <a:xfrm>
              <a:off x="-1" y="0"/>
              <a:ext cx="24894001" cy="583920"/>
            </a:xfrm>
            <a:prstGeom prst="rect">
              <a:avLst/>
            </a:prstGeom>
            <a:ln w="12700" cap="flat">
              <a:noFill/>
              <a:miter lim="400000"/>
            </a:ln>
            <a:effectLst/>
          </p:spPr>
        </p:pic>
        <p:pic>
          <p:nvPicPr>
            <p:cNvPr id="760" name="image41.png" descr="image41.png"/>
            <p:cNvPicPr>
              <a:picLocks noChangeAspect="1"/>
            </p:cNvPicPr>
            <p:nvPr/>
          </p:nvPicPr>
          <p:blipFill>
            <a:blip r:embed="rId3">
              <a:alphaModFix amt="6000"/>
            </a:blip>
            <a:stretch>
              <a:fillRect/>
            </a:stretch>
          </p:blipFill>
          <p:spPr>
            <a:xfrm>
              <a:off x="24515280" y="0"/>
              <a:ext cx="24894001" cy="583920"/>
            </a:xfrm>
            <a:prstGeom prst="rect">
              <a:avLst/>
            </a:prstGeom>
            <a:ln w="12700" cap="flat">
              <a:noFill/>
              <a:miter lim="400000"/>
            </a:ln>
            <a:effectLst/>
          </p:spPr>
        </p:pic>
      </p:grpSp>
      <p:pic>
        <p:nvPicPr>
          <p:cNvPr id="762" name="image42.png" descr="image42.png"/>
          <p:cNvPicPr>
            <a:picLocks noChangeAspect="1"/>
          </p:cNvPicPr>
          <p:nvPr/>
        </p:nvPicPr>
        <p:blipFill>
          <a:blip r:embed="rId8"/>
          <a:srcRect l="287" r="286"/>
          <a:stretch>
            <a:fillRect/>
          </a:stretch>
        </p:blipFill>
        <p:spPr>
          <a:xfrm>
            <a:off x="16944480" y="8692919"/>
            <a:ext cx="1342801" cy="1297441"/>
          </a:xfrm>
          <a:prstGeom prst="rect">
            <a:avLst/>
          </a:prstGeom>
          <a:ln w="12700">
            <a:miter lim="400000"/>
          </a:ln>
        </p:spPr>
      </p:pic>
      <p:pic>
        <p:nvPicPr>
          <p:cNvPr id="763" name="image43.png" descr="image43.png"/>
          <p:cNvPicPr>
            <a:picLocks noChangeAspect="1"/>
          </p:cNvPicPr>
          <p:nvPr/>
        </p:nvPicPr>
        <p:blipFill>
          <a:blip r:embed="rId9"/>
          <a:srcRect l="287" r="287"/>
          <a:stretch>
            <a:fillRect/>
          </a:stretch>
        </p:blipFill>
        <p:spPr>
          <a:xfrm>
            <a:off x="5432040" y="8709120"/>
            <a:ext cx="1230481" cy="1188721"/>
          </a:xfrm>
          <a:prstGeom prst="rect">
            <a:avLst/>
          </a:prstGeom>
          <a:ln w="12700">
            <a:miter lim="400000"/>
          </a:ln>
        </p:spPr>
      </p:pic>
      <p:pic>
        <p:nvPicPr>
          <p:cNvPr id="764" name="image44.png" descr="image44.png"/>
          <p:cNvPicPr>
            <a:picLocks noChangeAspect="1"/>
          </p:cNvPicPr>
          <p:nvPr/>
        </p:nvPicPr>
        <p:blipFill>
          <a:blip r:embed="rId10"/>
          <a:srcRect l="287" r="286"/>
          <a:stretch>
            <a:fillRect/>
          </a:stretch>
        </p:blipFill>
        <p:spPr>
          <a:xfrm>
            <a:off x="13002120" y="8680319"/>
            <a:ext cx="1342801" cy="1297441"/>
          </a:xfrm>
          <a:prstGeom prst="rect">
            <a:avLst/>
          </a:prstGeom>
          <a:ln w="12700">
            <a:miter lim="400000"/>
          </a:ln>
        </p:spPr>
      </p:pic>
      <p:pic>
        <p:nvPicPr>
          <p:cNvPr id="765" name="image45.png" descr="image45.png"/>
          <p:cNvPicPr>
            <a:picLocks noChangeAspect="1"/>
          </p:cNvPicPr>
          <p:nvPr/>
        </p:nvPicPr>
        <p:blipFill>
          <a:blip r:embed="rId11"/>
          <a:srcRect l="287" r="287"/>
          <a:stretch>
            <a:fillRect/>
          </a:stretch>
        </p:blipFill>
        <p:spPr>
          <a:xfrm>
            <a:off x="20622600" y="8616239"/>
            <a:ext cx="1396081" cy="1348921"/>
          </a:xfrm>
          <a:prstGeom prst="rect">
            <a:avLst/>
          </a:prstGeom>
          <a:ln w="12700">
            <a:miter lim="400000"/>
          </a:ln>
        </p:spPr>
      </p:pic>
      <p:sp>
        <p:nvSpPr>
          <p:cNvPr id="766" name="Кружок"/>
          <p:cNvSpPr/>
          <p:nvPr/>
        </p:nvSpPr>
        <p:spPr>
          <a:xfrm>
            <a:off x="5250960" y="8526240"/>
            <a:ext cx="1554481" cy="1554481"/>
          </a:xfrm>
          <a:prstGeom prst="ellipse">
            <a:avLst/>
          </a:prstGeom>
          <a:ln w="38100">
            <a:solidFill>
              <a:srgbClr val="FDF098"/>
            </a:solidFill>
          </a:ln>
        </p:spPr>
        <p:txBody>
          <a:bodyPr lIns="45719" rIns="45719" rtlCol="0"/>
          <a:lstStyle/>
          <a:p>
            <a:pPr rtl="0"/>
            <a:endParaRPr/>
          </a:p>
        </p:txBody>
      </p:sp>
      <p:sp>
        <p:nvSpPr>
          <p:cNvPr id="767" name="Кружок"/>
          <p:cNvSpPr/>
          <p:nvPr/>
        </p:nvSpPr>
        <p:spPr>
          <a:xfrm>
            <a:off x="9082799" y="8526240"/>
            <a:ext cx="1554481" cy="1554481"/>
          </a:xfrm>
          <a:prstGeom prst="ellipse">
            <a:avLst/>
          </a:prstGeom>
          <a:ln w="38100">
            <a:solidFill>
              <a:srgbClr val="FDF098"/>
            </a:solidFill>
          </a:ln>
        </p:spPr>
        <p:txBody>
          <a:bodyPr lIns="45719" rIns="45719" rtlCol="0"/>
          <a:lstStyle/>
          <a:p>
            <a:pPr rtl="0"/>
            <a:endParaRPr/>
          </a:p>
        </p:txBody>
      </p:sp>
      <p:sp>
        <p:nvSpPr>
          <p:cNvPr id="768" name="Кружок"/>
          <p:cNvSpPr/>
          <p:nvPr/>
        </p:nvSpPr>
        <p:spPr>
          <a:xfrm>
            <a:off x="12908880" y="8526240"/>
            <a:ext cx="1554481" cy="1554481"/>
          </a:xfrm>
          <a:prstGeom prst="ellipse">
            <a:avLst/>
          </a:prstGeom>
          <a:ln w="38100">
            <a:solidFill>
              <a:srgbClr val="FDF098"/>
            </a:solidFill>
          </a:ln>
        </p:spPr>
        <p:txBody>
          <a:bodyPr lIns="45719" rIns="45719" rtlCol="0"/>
          <a:lstStyle/>
          <a:p>
            <a:pPr rtl="0"/>
            <a:endParaRPr/>
          </a:p>
        </p:txBody>
      </p:sp>
      <p:sp>
        <p:nvSpPr>
          <p:cNvPr id="769" name="Кружок"/>
          <p:cNvSpPr/>
          <p:nvPr/>
        </p:nvSpPr>
        <p:spPr>
          <a:xfrm>
            <a:off x="16785359" y="8526240"/>
            <a:ext cx="1554481" cy="1554481"/>
          </a:xfrm>
          <a:prstGeom prst="ellipse">
            <a:avLst/>
          </a:prstGeom>
          <a:ln w="38100">
            <a:solidFill>
              <a:srgbClr val="FDF098"/>
            </a:solidFill>
          </a:ln>
        </p:spPr>
        <p:txBody>
          <a:bodyPr lIns="45719" rIns="45719" rtlCol="0"/>
          <a:lstStyle/>
          <a:p>
            <a:pPr rtl="0"/>
            <a:endParaRPr/>
          </a:p>
        </p:txBody>
      </p:sp>
      <p:sp>
        <p:nvSpPr>
          <p:cNvPr id="770" name="Кружок"/>
          <p:cNvSpPr/>
          <p:nvPr/>
        </p:nvSpPr>
        <p:spPr>
          <a:xfrm>
            <a:off x="20555999" y="8526240"/>
            <a:ext cx="1554481" cy="1554481"/>
          </a:xfrm>
          <a:prstGeom prst="ellipse">
            <a:avLst/>
          </a:prstGeom>
          <a:ln w="38100">
            <a:solidFill>
              <a:srgbClr val="FDF098"/>
            </a:solidFill>
          </a:ln>
        </p:spPr>
        <p:txBody>
          <a:bodyPr lIns="45719" rIns="45719" rtlCol="0"/>
          <a:lstStyle/>
          <a:p>
            <a:pPr rtl="0"/>
            <a:endParaRPr/>
          </a:p>
        </p:txBody>
      </p:sp>
      <p:pic>
        <p:nvPicPr>
          <p:cNvPr id="771" name="image46.png" descr="image46.png"/>
          <p:cNvPicPr>
            <a:picLocks noChangeAspect="1"/>
          </p:cNvPicPr>
          <p:nvPr/>
        </p:nvPicPr>
        <p:blipFill>
          <a:blip r:embed="rId12"/>
          <a:stretch>
            <a:fillRect/>
          </a:stretch>
        </p:blipFill>
        <p:spPr>
          <a:xfrm>
            <a:off x="9263160" y="8632800"/>
            <a:ext cx="1230121" cy="118872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Потери костной ткани"/>
          <p:cNvSpPr txBox="1"/>
          <p:nvPr/>
        </p:nvSpPr>
        <p:spPr>
          <a:xfrm>
            <a:off x="12995509" y="10501261"/>
            <a:ext cx="6895572" cy="11743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p>
            <a:pPr algn="ctr" rtl="0">
              <a:lnSpc>
                <a:spcPct val="108000"/>
              </a:lnSpc>
              <a:defRPr sz="3100" spc="-1">
                <a:solidFill>
                  <a:srgbClr val="FFFFFF"/>
                </a:solidFill>
              </a:defRPr>
            </a:pPr>
            <a:r>
              <a:rPr lang="et" b="1" dirty="0"/>
              <a:t>Luukoe massi</a:t>
            </a:r>
            <a:br>
              <a:rPr b="1" dirty="0"/>
            </a:br>
            <a:r>
              <a:rPr lang="et" b="1" dirty="0"/>
              <a:t>vähenemist</a:t>
            </a:r>
            <a:endParaRPr lang="ru-RU" b="1" dirty="0"/>
          </a:p>
        </p:txBody>
      </p:sp>
      <p:grpSp>
        <p:nvGrpSpPr>
          <p:cNvPr id="776" name="Сгруппировать"/>
          <p:cNvGrpSpPr/>
          <p:nvPr/>
        </p:nvGrpSpPr>
        <p:grpSpPr>
          <a:xfrm>
            <a:off x="15616679" y="8587546"/>
            <a:ext cx="1630801" cy="1630801"/>
            <a:chOff x="0" y="0"/>
            <a:chExt cx="1630799" cy="1630799"/>
          </a:xfrm>
        </p:grpSpPr>
        <p:sp>
          <p:nvSpPr>
            <p:cNvPr id="774" name="Кружок"/>
            <p:cNvSpPr/>
            <p:nvPr/>
          </p:nvSpPr>
          <p:spPr>
            <a:xfrm>
              <a:off x="0" y="0"/>
              <a:ext cx="1630800" cy="1630800"/>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775" name="image47.png" descr="image47.png"/>
            <p:cNvPicPr>
              <a:picLocks noChangeAspect="1"/>
            </p:cNvPicPr>
            <p:nvPr/>
          </p:nvPicPr>
          <p:blipFill>
            <a:blip r:embed="rId3"/>
            <a:stretch>
              <a:fillRect/>
            </a:stretch>
          </p:blipFill>
          <p:spPr>
            <a:xfrm>
              <a:off x="240480" y="224280"/>
              <a:ext cx="1149841" cy="1182601"/>
            </a:xfrm>
            <a:prstGeom prst="rect">
              <a:avLst/>
            </a:prstGeom>
            <a:ln w="12700" cap="flat">
              <a:noFill/>
              <a:miter lim="400000"/>
            </a:ln>
            <a:effectLst/>
          </p:spPr>
        </p:pic>
      </p:grpSp>
      <p:pic>
        <p:nvPicPr>
          <p:cNvPr id="777" name="image7.png" descr="image7.png"/>
          <p:cNvPicPr>
            <a:picLocks noChangeAspect="1"/>
          </p:cNvPicPr>
          <p:nvPr/>
        </p:nvPicPr>
        <p:blipFill>
          <a:blip r:embed="rId4"/>
          <a:stretch>
            <a:fillRect/>
          </a:stretch>
        </p:blipFill>
        <p:spPr>
          <a:xfrm>
            <a:off x="1537560" y="12793680"/>
            <a:ext cx="1774081" cy="311401"/>
          </a:xfrm>
          <a:prstGeom prst="rect">
            <a:avLst/>
          </a:prstGeom>
          <a:ln w="12700">
            <a:miter lim="400000"/>
          </a:ln>
        </p:spPr>
      </p:pic>
      <p:sp>
        <p:nvSpPr>
          <p:cNvPr id="778"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pic>
        <p:nvPicPr>
          <p:cNvPr id="779" name="image12.png" descr="image12.png"/>
          <p:cNvPicPr>
            <a:picLocks noChangeAspect="1"/>
          </p:cNvPicPr>
          <p:nvPr/>
        </p:nvPicPr>
        <p:blipFill>
          <a:blip r:embed="rId5"/>
          <a:stretch>
            <a:fillRect/>
          </a:stretch>
        </p:blipFill>
        <p:spPr>
          <a:xfrm>
            <a:off x="23622480" y="-11771280"/>
            <a:ext cx="19629001" cy="13715281"/>
          </a:xfrm>
          <a:prstGeom prst="rect">
            <a:avLst/>
          </a:prstGeom>
          <a:ln w="12700">
            <a:miter lim="400000"/>
          </a:ln>
        </p:spPr>
      </p:pic>
      <p:sp>
        <p:nvSpPr>
          <p:cNvPr id="780" name="Регулярный прием витамина D существенно снижает риски:"/>
          <p:cNvSpPr txBox="1"/>
          <p:nvPr/>
        </p:nvSpPr>
        <p:spPr>
          <a:xfrm>
            <a:off x="761039" y="637139"/>
            <a:ext cx="22670642" cy="26061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defRPr sz="8000" b="1" spc="-1">
                <a:solidFill>
                  <a:srgbClr val="FFFFFF"/>
                </a:solidFill>
              </a:defRPr>
            </a:pPr>
            <a:r>
              <a:rPr dirty="0" err="1"/>
              <a:t>Regulaarne</a:t>
            </a:r>
            <a:r>
              <a:rPr dirty="0"/>
              <a:t> </a:t>
            </a:r>
            <a:r>
              <a:rPr dirty="0">
                <a:solidFill>
                  <a:srgbClr val="FDF098"/>
                </a:solidFill>
              </a:rPr>
              <a:t>D3-vitamiini</a:t>
            </a:r>
            <a:r>
              <a:rPr dirty="0"/>
              <a:t> </a:t>
            </a:r>
            <a:r>
              <a:rPr dirty="0" err="1"/>
              <a:t>manustamine</a:t>
            </a:r>
            <a:br>
              <a:rPr dirty="0">
                <a:solidFill>
                  <a:srgbClr val="FDF098"/>
                </a:solidFill>
              </a:rPr>
            </a:br>
            <a:r>
              <a:rPr dirty="0" err="1">
                <a:solidFill>
                  <a:srgbClr val="FDF098"/>
                </a:solidFill>
              </a:rPr>
              <a:t>vähendab</a:t>
            </a:r>
            <a:r>
              <a:rPr dirty="0">
                <a:solidFill>
                  <a:srgbClr val="FDF098"/>
                </a:solidFill>
              </a:rPr>
              <a:t> </a:t>
            </a:r>
            <a:r>
              <a:rPr dirty="0" err="1">
                <a:solidFill>
                  <a:srgbClr val="FDF098"/>
                </a:solidFill>
              </a:rPr>
              <a:t>oluliselt</a:t>
            </a:r>
            <a:endParaRPr dirty="0">
              <a:solidFill>
                <a:srgbClr val="FDF098"/>
              </a:solidFill>
            </a:endParaRPr>
          </a:p>
        </p:txBody>
      </p:sp>
      <p:sp>
        <p:nvSpPr>
          <p:cNvPr id="781" name="Развития сердечно-сосудистых заболеваний"/>
          <p:cNvSpPr txBox="1"/>
          <p:nvPr/>
        </p:nvSpPr>
        <p:spPr>
          <a:xfrm>
            <a:off x="5826482" y="10470323"/>
            <a:ext cx="6038027" cy="12362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lvl1pPr algn="ctr">
              <a:lnSpc>
                <a:spcPct val="120000"/>
              </a:lnSpc>
              <a:defRPr sz="3100" spc="-1">
                <a:solidFill>
                  <a:srgbClr val="FFFFFF"/>
                </a:solidFill>
              </a:defRPr>
            </a:lvl1pPr>
          </a:lstStyle>
          <a:p>
            <a:pPr rtl="0"/>
            <a:r>
              <a:rPr lang="et" b="1" dirty="0"/>
              <a:t>Südame-veresoonkonna haiguste teket</a:t>
            </a:r>
            <a:r>
              <a:rPr dirty="0"/>
              <a:t> </a:t>
            </a:r>
          </a:p>
        </p:txBody>
      </p:sp>
      <p:sp>
        <p:nvSpPr>
          <p:cNvPr id="782" name="Угасания репродуктивной функции"/>
          <p:cNvSpPr txBox="1"/>
          <p:nvPr/>
        </p:nvSpPr>
        <p:spPr>
          <a:xfrm>
            <a:off x="1767510" y="6821583"/>
            <a:ext cx="5863053" cy="1136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p>
            <a:pPr algn="ctr" rtl="0">
              <a:lnSpc>
                <a:spcPct val="108000"/>
              </a:lnSpc>
              <a:defRPr sz="3100" spc="-1">
                <a:solidFill>
                  <a:srgbClr val="FFFFFF"/>
                </a:solidFill>
              </a:defRPr>
            </a:pPr>
            <a:r>
              <a:rPr lang="et" b="1"/>
              <a:t>Reproduktiivsuse</a:t>
            </a:r>
            <a:br>
              <a:rPr b="1" dirty="0"/>
            </a:br>
            <a:r>
              <a:rPr lang="et" b="1"/>
              <a:t>kuhtumine</a:t>
            </a:r>
            <a:endParaRPr lang="ru-RU" b="1" dirty="0"/>
          </a:p>
        </p:txBody>
      </p:sp>
      <p:sp>
        <p:nvSpPr>
          <p:cNvPr id="783" name="Развития депрессии"/>
          <p:cNvSpPr txBox="1"/>
          <p:nvPr/>
        </p:nvSpPr>
        <p:spPr>
          <a:xfrm>
            <a:off x="8896321" y="6886479"/>
            <a:ext cx="7091281" cy="6591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gn="ctr">
              <a:lnSpc>
                <a:spcPct val="108000"/>
              </a:lnSpc>
              <a:defRPr sz="3100" spc="-1">
                <a:solidFill>
                  <a:srgbClr val="FFFFFF"/>
                </a:solidFill>
              </a:defRPr>
            </a:lvl1pPr>
          </a:lstStyle>
          <a:p>
            <a:pPr rtl="0"/>
            <a:r>
              <a:rPr lang="et" b="1"/>
              <a:t>Depressiooni ilmingud</a:t>
            </a:r>
            <a:endParaRPr lang="ru-RU" b="1" dirty="0"/>
          </a:p>
        </p:txBody>
      </p:sp>
      <p:sp>
        <p:nvSpPr>
          <p:cNvPr id="784" name="Частых инфекционных заболеваний"/>
          <p:cNvSpPr txBox="1"/>
          <p:nvPr/>
        </p:nvSpPr>
        <p:spPr>
          <a:xfrm>
            <a:off x="17253360" y="6636654"/>
            <a:ext cx="6571441" cy="16512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algn="ctr" rtl="0">
              <a:lnSpc>
                <a:spcPct val="108000"/>
              </a:lnSpc>
              <a:defRPr sz="3100" spc="-1">
                <a:solidFill>
                  <a:srgbClr val="FFFFFF"/>
                </a:solidFill>
              </a:defRPr>
            </a:pPr>
            <a:r>
              <a:rPr lang="et" b="1"/>
              <a:t>nakkushaigustesse </a:t>
            </a:r>
            <a:endParaRPr lang="ru-RU" b="1" dirty="0"/>
          </a:p>
          <a:p>
            <a:pPr algn="ctr" rtl="0">
              <a:lnSpc>
                <a:spcPct val="108000"/>
              </a:lnSpc>
              <a:defRPr sz="3100" spc="-1">
                <a:solidFill>
                  <a:srgbClr val="FFFFFF"/>
                </a:solidFill>
              </a:defRPr>
            </a:pPr>
            <a:r>
              <a:rPr lang="et" b="1"/>
              <a:t>haigestumise</a:t>
            </a:r>
            <a:br>
              <a:rPr b="1" dirty="0"/>
            </a:br>
            <a:r>
              <a:rPr lang="et" b="1"/>
              <a:t>riski</a:t>
            </a:r>
            <a:endParaRPr dirty="0"/>
          </a:p>
        </p:txBody>
      </p:sp>
      <p:grpSp>
        <p:nvGrpSpPr>
          <p:cNvPr id="787" name="Сгруппировать"/>
          <p:cNvGrpSpPr/>
          <p:nvPr/>
        </p:nvGrpSpPr>
        <p:grpSpPr>
          <a:xfrm>
            <a:off x="19723681" y="4941936"/>
            <a:ext cx="1630800" cy="1630800"/>
            <a:chOff x="0" y="0"/>
            <a:chExt cx="1630799" cy="1630799"/>
          </a:xfrm>
        </p:grpSpPr>
        <p:pic>
          <p:nvPicPr>
            <p:cNvPr id="785" name="image48.png" descr="image48.png"/>
            <p:cNvPicPr>
              <a:picLocks noChangeAspect="1"/>
            </p:cNvPicPr>
            <p:nvPr/>
          </p:nvPicPr>
          <p:blipFill>
            <a:blip r:embed="rId6"/>
            <a:stretch>
              <a:fillRect/>
            </a:stretch>
          </p:blipFill>
          <p:spPr>
            <a:xfrm>
              <a:off x="167400" y="176040"/>
              <a:ext cx="1264681" cy="1279081"/>
            </a:xfrm>
            <a:prstGeom prst="rect">
              <a:avLst/>
            </a:prstGeom>
            <a:ln w="12700" cap="flat">
              <a:noFill/>
              <a:miter lim="400000"/>
            </a:ln>
            <a:effectLst/>
          </p:spPr>
        </p:pic>
        <p:sp>
          <p:nvSpPr>
            <p:cNvPr id="786" name="Кружок"/>
            <p:cNvSpPr/>
            <p:nvPr/>
          </p:nvSpPr>
          <p:spPr>
            <a:xfrm>
              <a:off x="0" y="0"/>
              <a:ext cx="1630800" cy="1630800"/>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grpSp>
      <p:grpSp>
        <p:nvGrpSpPr>
          <p:cNvPr id="790" name="Сгруппировать"/>
          <p:cNvGrpSpPr/>
          <p:nvPr/>
        </p:nvGrpSpPr>
        <p:grpSpPr>
          <a:xfrm>
            <a:off x="3773880" y="4938747"/>
            <a:ext cx="1630801" cy="1630801"/>
            <a:chOff x="0" y="0"/>
            <a:chExt cx="1630799" cy="1630799"/>
          </a:xfrm>
        </p:grpSpPr>
        <p:sp>
          <p:nvSpPr>
            <p:cNvPr id="788" name="Кружок"/>
            <p:cNvSpPr/>
            <p:nvPr/>
          </p:nvSpPr>
          <p:spPr>
            <a:xfrm>
              <a:off x="0" y="0"/>
              <a:ext cx="1630800" cy="1630800"/>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789" name="image49.png" descr="image49.png"/>
            <p:cNvPicPr>
              <a:picLocks noChangeAspect="1"/>
            </p:cNvPicPr>
            <p:nvPr/>
          </p:nvPicPr>
          <p:blipFill>
            <a:blip r:embed="rId7"/>
            <a:stretch>
              <a:fillRect/>
            </a:stretch>
          </p:blipFill>
          <p:spPr>
            <a:xfrm>
              <a:off x="193680" y="175679"/>
              <a:ext cx="1243081" cy="1279082"/>
            </a:xfrm>
            <a:prstGeom prst="rect">
              <a:avLst/>
            </a:prstGeom>
            <a:ln w="12700" cap="flat">
              <a:noFill/>
              <a:miter lim="400000"/>
            </a:ln>
            <a:effectLst/>
          </p:spPr>
        </p:pic>
      </p:grpSp>
      <p:grpSp>
        <p:nvGrpSpPr>
          <p:cNvPr id="793" name="Сгруппировать"/>
          <p:cNvGrpSpPr/>
          <p:nvPr/>
        </p:nvGrpSpPr>
        <p:grpSpPr>
          <a:xfrm>
            <a:off x="11626561" y="4941936"/>
            <a:ext cx="1630801" cy="1630800"/>
            <a:chOff x="0" y="0"/>
            <a:chExt cx="1630799" cy="1630799"/>
          </a:xfrm>
        </p:grpSpPr>
        <p:sp>
          <p:nvSpPr>
            <p:cNvPr id="791" name="Кружок"/>
            <p:cNvSpPr/>
            <p:nvPr/>
          </p:nvSpPr>
          <p:spPr>
            <a:xfrm>
              <a:off x="0" y="0"/>
              <a:ext cx="1630800" cy="1630800"/>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792" name="image50.png" descr="image50.png"/>
            <p:cNvPicPr>
              <a:picLocks noChangeAspect="1"/>
            </p:cNvPicPr>
            <p:nvPr/>
          </p:nvPicPr>
          <p:blipFill>
            <a:blip r:embed="rId8"/>
            <a:stretch>
              <a:fillRect/>
            </a:stretch>
          </p:blipFill>
          <p:spPr>
            <a:xfrm>
              <a:off x="299160" y="224280"/>
              <a:ext cx="1032481" cy="1182601"/>
            </a:xfrm>
            <a:prstGeom prst="rect">
              <a:avLst/>
            </a:prstGeom>
            <a:ln w="12700" cap="flat">
              <a:noFill/>
              <a:miter lim="400000"/>
            </a:ln>
            <a:effectLst/>
          </p:spPr>
        </p:pic>
      </p:grpSp>
      <p:grpSp>
        <p:nvGrpSpPr>
          <p:cNvPr id="796" name="Сгруппировать"/>
          <p:cNvGrpSpPr/>
          <p:nvPr/>
        </p:nvGrpSpPr>
        <p:grpSpPr>
          <a:xfrm>
            <a:off x="8018880" y="8587546"/>
            <a:ext cx="1630801" cy="1630801"/>
            <a:chOff x="0" y="0"/>
            <a:chExt cx="1630799" cy="1630799"/>
          </a:xfrm>
        </p:grpSpPr>
        <p:sp>
          <p:nvSpPr>
            <p:cNvPr id="794" name="Кружок"/>
            <p:cNvSpPr/>
            <p:nvPr/>
          </p:nvSpPr>
          <p:spPr>
            <a:xfrm>
              <a:off x="0" y="0"/>
              <a:ext cx="1630800" cy="1630800"/>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795" name="image51.png" descr="image51.png"/>
            <p:cNvPicPr>
              <a:picLocks noChangeAspect="1"/>
            </p:cNvPicPr>
            <p:nvPr/>
          </p:nvPicPr>
          <p:blipFill>
            <a:blip r:embed="rId9"/>
            <a:stretch>
              <a:fillRect/>
            </a:stretch>
          </p:blipFill>
          <p:spPr>
            <a:xfrm>
              <a:off x="130680" y="109080"/>
              <a:ext cx="1445761" cy="1412641"/>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D-Spray"/>
          <p:cNvSpPr txBox="1"/>
          <p:nvPr/>
        </p:nvSpPr>
        <p:spPr>
          <a:xfrm>
            <a:off x="1402559" y="2561568"/>
            <a:ext cx="8731802" cy="15289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defRPr sz="9000" b="1" spc="-1">
                <a:solidFill>
                  <a:schemeClr val="accent5"/>
                </a:solidFill>
              </a:defRPr>
            </a:lvl1pPr>
          </a:lstStyle>
          <a:p>
            <a:pPr rtl="0"/>
            <a:r>
              <a:t>D-Spray 2000</a:t>
            </a:r>
            <a:endParaRPr dirty="0"/>
          </a:p>
        </p:txBody>
      </p:sp>
      <p:pic>
        <p:nvPicPr>
          <p:cNvPr id="802" name="image7.png" descr="image7.png"/>
          <p:cNvPicPr>
            <a:picLocks noChangeAspect="1"/>
          </p:cNvPicPr>
          <p:nvPr/>
        </p:nvPicPr>
        <p:blipFill>
          <a:blip r:embed="rId2"/>
          <a:stretch>
            <a:fillRect/>
          </a:stretch>
        </p:blipFill>
        <p:spPr>
          <a:xfrm>
            <a:off x="1537560" y="12793680"/>
            <a:ext cx="1774081" cy="311401"/>
          </a:xfrm>
          <a:prstGeom prst="rect">
            <a:avLst/>
          </a:prstGeom>
          <a:ln w="12700">
            <a:miter lim="400000"/>
          </a:ln>
        </p:spPr>
      </p:pic>
      <p:sp>
        <p:nvSpPr>
          <p:cNvPr id="803" name="2179"/>
          <p:cNvSpPr txBox="1"/>
          <p:nvPr/>
        </p:nvSpPr>
        <p:spPr>
          <a:xfrm>
            <a:off x="1473840" y="4369189"/>
            <a:ext cx="9032400" cy="7595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defRPr sz="4000" b="1" spc="-100">
                <a:solidFill>
                  <a:srgbClr val="535353"/>
                </a:solidFill>
                <a:latin typeface="Helvetica Neue"/>
                <a:ea typeface="Helvetica Neue"/>
                <a:cs typeface="Helvetica Neue"/>
                <a:sym typeface="Helvetica Neue"/>
              </a:defRPr>
            </a:lvl1pPr>
          </a:lstStyle>
          <a:p>
            <a:pPr rtl="0"/>
            <a:r>
              <a:rPr lang="et"/>
              <a:t>2197</a:t>
            </a:r>
            <a:endParaRPr dirty="0"/>
          </a:p>
        </p:txBody>
      </p:sp>
      <p:sp>
        <p:nvSpPr>
          <p:cNvPr id="804" name="КЛУБНАЯ ЦЕНА"/>
          <p:cNvSpPr txBox="1"/>
          <p:nvPr/>
        </p:nvSpPr>
        <p:spPr>
          <a:xfrm>
            <a:off x="1508400" y="8360555"/>
            <a:ext cx="9032400" cy="4688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spAutoFit/>
          </a:bodyPr>
          <a:lstStyle>
            <a:lvl1pPr>
              <a:spcBef>
                <a:spcPts val="5100"/>
              </a:spcBef>
              <a:defRPr sz="3300" b="1" spc="-100">
                <a:solidFill>
                  <a:srgbClr val="33414E"/>
                </a:solidFill>
              </a:defRPr>
            </a:lvl1pPr>
          </a:lstStyle>
          <a:p>
            <a:pPr rtl="0"/>
            <a:r>
              <a:t>KLUBIHIND</a:t>
            </a:r>
          </a:p>
        </p:txBody>
      </p:sp>
      <p:sp>
        <p:nvSpPr>
          <p:cNvPr id="805" name="РОЗНИЧНАЯ ЦЕНА"/>
          <p:cNvSpPr txBox="1"/>
          <p:nvPr/>
        </p:nvSpPr>
        <p:spPr>
          <a:xfrm>
            <a:off x="1508399" y="9780035"/>
            <a:ext cx="6966002" cy="4688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spAutoFit/>
          </a:bodyPr>
          <a:lstStyle>
            <a:lvl1pPr>
              <a:spcBef>
                <a:spcPts val="5100"/>
              </a:spcBef>
              <a:defRPr sz="3300" b="1" spc="-100">
                <a:solidFill>
                  <a:srgbClr val="33414E"/>
                </a:solidFill>
              </a:defRPr>
            </a:lvl1pPr>
          </a:lstStyle>
          <a:p>
            <a:pPr rtl="0"/>
            <a:r>
              <a:t>JAEHIND</a:t>
            </a:r>
          </a:p>
        </p:txBody>
      </p:sp>
      <p:sp>
        <p:nvSpPr>
          <p:cNvPr id="806" name="?? у.е"/>
          <p:cNvSpPr txBox="1"/>
          <p:nvPr/>
        </p:nvSpPr>
        <p:spPr>
          <a:xfrm>
            <a:off x="6828480" y="9665368"/>
            <a:ext cx="3121921" cy="641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spAutoFit/>
          </a:bodyPr>
          <a:lstStyle/>
          <a:p>
            <a:pPr rtl="0">
              <a:spcBef>
                <a:spcPts val="5100"/>
              </a:spcBef>
              <a:defRPr sz="4500" b="1" spc="-100">
                <a:solidFill>
                  <a:srgbClr val="535353"/>
                </a:solidFill>
              </a:defRPr>
            </a:pPr>
            <a:r>
              <a:t>15 </a:t>
            </a:r>
            <a:r>
              <a:rPr lang="et" sz="3300"/>
              <a:t>ühikut</a:t>
            </a:r>
          </a:p>
        </p:txBody>
      </p:sp>
      <p:sp>
        <p:nvSpPr>
          <p:cNvPr id="807" name="?? у.е"/>
          <p:cNvSpPr txBox="1"/>
          <p:nvPr/>
        </p:nvSpPr>
        <p:spPr>
          <a:xfrm>
            <a:off x="6828480" y="8192608"/>
            <a:ext cx="2333161" cy="6417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spAutoFit/>
          </a:bodyPr>
          <a:lstStyle/>
          <a:p>
            <a:pPr rtl="0">
              <a:spcBef>
                <a:spcPts val="5100"/>
              </a:spcBef>
              <a:defRPr sz="4500" b="1" spc="-100">
                <a:solidFill>
                  <a:srgbClr val="535353"/>
                </a:solidFill>
              </a:defRPr>
            </a:pPr>
            <a:r>
              <a:t>12 </a:t>
            </a:r>
            <a:r>
              <a:rPr lang="et" sz="3300"/>
              <a:t>ühikut</a:t>
            </a:r>
          </a:p>
        </p:txBody>
      </p:sp>
      <p:sp>
        <p:nvSpPr>
          <p:cNvPr id="808" name="БОНУСНЫЕ БАЛЛЫ"/>
          <p:cNvSpPr txBox="1"/>
          <p:nvPr/>
        </p:nvSpPr>
        <p:spPr>
          <a:xfrm>
            <a:off x="1508400" y="6941075"/>
            <a:ext cx="9032400" cy="4688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spAutoFit/>
          </a:bodyPr>
          <a:lstStyle>
            <a:lvl1pPr>
              <a:spcBef>
                <a:spcPts val="5100"/>
              </a:spcBef>
              <a:defRPr sz="3300" b="1" spc="-100">
                <a:solidFill>
                  <a:srgbClr val="33414E"/>
                </a:solidFill>
              </a:defRPr>
            </a:lvl1pPr>
          </a:lstStyle>
          <a:p>
            <a:pPr rtl="0"/>
            <a:r>
              <a:t>BOONUSPUNKTID</a:t>
            </a:r>
          </a:p>
        </p:txBody>
      </p:sp>
      <p:sp>
        <p:nvSpPr>
          <p:cNvPr id="809" name="??"/>
          <p:cNvSpPr txBox="1"/>
          <p:nvPr/>
        </p:nvSpPr>
        <p:spPr>
          <a:xfrm>
            <a:off x="6777359" y="6806248"/>
            <a:ext cx="1605241" cy="6417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rtlCol="0" anchor="ctr">
            <a:spAutoFit/>
          </a:bodyPr>
          <a:lstStyle>
            <a:lvl1pPr>
              <a:spcBef>
                <a:spcPts val="5100"/>
              </a:spcBef>
              <a:defRPr sz="4500" b="1" spc="-100">
                <a:solidFill>
                  <a:srgbClr val="535353"/>
                </a:solidFill>
              </a:defRPr>
            </a:lvl1pPr>
          </a:lstStyle>
          <a:p>
            <a:pPr rtl="0"/>
            <a:r>
              <a:rPr dirty="0"/>
              <a:t>7</a:t>
            </a:r>
          </a:p>
        </p:txBody>
      </p:sp>
      <p:sp>
        <p:nvSpPr>
          <p:cNvPr id="810" name="Кружок"/>
          <p:cNvSpPr/>
          <p:nvPr/>
        </p:nvSpPr>
        <p:spPr>
          <a:xfrm>
            <a:off x="6333402" y="6592319"/>
            <a:ext cx="1069561" cy="1069561"/>
          </a:xfrm>
          <a:prstGeom prst="ellipse">
            <a:avLst/>
          </a:prstGeom>
          <a:ln w="38160">
            <a:solidFill>
              <a:srgbClr val="FF5500"/>
            </a:solidFill>
          </a:ln>
        </p:spPr>
        <p:txBody>
          <a:bodyPr lIns="45719" rIns="45719" rtlCol="0"/>
          <a:lstStyle/>
          <a:p>
            <a:pPr rtl="0"/>
            <a:endParaRPr/>
          </a:p>
        </p:txBody>
      </p:sp>
      <p:sp>
        <p:nvSpPr>
          <p:cNvPr id="811"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pic>
        <p:nvPicPr>
          <p:cNvPr id="812" name="Picture 4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1721" y="2373191"/>
            <a:ext cx="6333066" cy="947591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FEA"/>
        </a:solidFill>
        <a:effectLst/>
      </p:bgPr>
    </p:bg>
    <p:spTree>
      <p:nvGrpSpPr>
        <p:cNvPr id="1" name=""/>
        <p:cNvGrpSpPr/>
        <p:nvPr/>
      </p:nvGrpSpPr>
      <p:grpSpPr>
        <a:xfrm>
          <a:off x="0" y="0"/>
          <a:ext cx="0" cy="0"/>
          <a:chOff x="0" y="0"/>
          <a:chExt cx="0" cy="0"/>
        </a:xfrm>
      </p:grpSpPr>
      <p:sp>
        <p:nvSpPr>
          <p:cNvPr id="2" name="D-Spray"/>
          <p:cNvSpPr txBox="1"/>
          <p:nvPr/>
        </p:nvSpPr>
        <p:spPr>
          <a:xfrm>
            <a:off x="691359" y="612507"/>
            <a:ext cx="8731802" cy="15289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defRPr sz="9000" b="1" spc="-1">
                <a:solidFill>
                  <a:schemeClr val="accent5"/>
                </a:solidFill>
              </a:defRPr>
            </a:lvl1pPr>
          </a:lstStyle>
          <a:p>
            <a:pPr rtl="0"/>
            <a:r>
              <a:rPr lang="et"/>
              <a:t>Kirjandus</a:t>
            </a:r>
            <a:endParaRPr dirty="0"/>
          </a:p>
        </p:txBody>
      </p:sp>
      <p:sp>
        <p:nvSpPr>
          <p:cNvPr id="3" name="TextBox 2"/>
          <p:cNvSpPr txBox="1"/>
          <p:nvPr/>
        </p:nvSpPr>
        <p:spPr>
          <a:xfrm>
            <a:off x="762394" y="2311789"/>
            <a:ext cx="11596757" cy="102489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rtl="0">
              <a:buClr>
                <a:srgbClr val="FD7042"/>
              </a:buClr>
              <a:buFont typeface="+mj-lt"/>
              <a:buAutoNum type="arabicPeriod"/>
            </a:pPr>
            <a:r>
              <a:rPr lang="et" sz="2200">
                <a:solidFill>
                  <a:schemeClr val="tx1"/>
                </a:solidFill>
              </a:rPr>
              <a:t>Koolman J., Röhm K.H., Wirth J. Taschenatlas der Biochemie. German: Thieme, 2003. </a:t>
            </a:r>
            <a:r>
              <a:rPr lang="et" sz="2200">
                <a:solidFill>
                  <a:schemeClr val="bg2">
                    <a:lumMod val="60000"/>
                    <a:lumOff val="40000"/>
                  </a:schemeClr>
                </a:solidFill>
                <a:hlinkClick r:id="rId2"/>
              </a:rPr>
              <a:t>https://faculty.ksu.edu.sa/sites/default/files/color_atlas_of_biochemistry_2nd_ed.pdf</a:t>
            </a:r>
            <a:r>
              <a:rPr lang="et" sz="2200">
                <a:solidFill>
                  <a:schemeClr val="bg2">
                    <a:lumMod val="60000"/>
                    <a:lumOff val="40000"/>
                  </a:schemeClr>
                </a:solidFill>
              </a:rPr>
              <a:t> </a:t>
            </a:r>
            <a:endParaRPr kumimoji="0" lang="ru-RU" sz="2200" b="0" i="0" u="none" strike="noStrike" cap="none" spc="0" normalizeH="0" baseline="0" dirty="0">
              <a:ln>
                <a:noFill/>
              </a:ln>
              <a:solidFill>
                <a:srgbClr val="000000"/>
              </a:solidFill>
              <a:effectLst/>
              <a:uFillTx/>
              <a:sym typeface="Arial"/>
            </a:endParaRPr>
          </a:p>
          <a:p>
            <a:pPr marL="457200" indent="-457200" rtl="0">
              <a:buClr>
                <a:srgbClr val="FD7042"/>
              </a:buClr>
              <a:buFont typeface="+mj-lt"/>
              <a:buAutoNum type="arabicPeriod"/>
            </a:pPr>
            <a:endParaRPr lang="ru-RU" sz="2200" dirty="0">
              <a:solidFill>
                <a:schemeClr val="tx1"/>
              </a:solidFill>
            </a:endParaRPr>
          </a:p>
          <a:p>
            <a:pPr marL="457200" indent="-457200" rtl="0">
              <a:buClr>
                <a:srgbClr val="FD7042"/>
              </a:buClr>
              <a:buFont typeface="+mj-lt"/>
              <a:buAutoNum type="arabicPeriod"/>
            </a:pPr>
            <a:r>
              <a:rPr lang="et" sz="2200">
                <a:solidFill>
                  <a:schemeClr val="tx1"/>
                </a:solidFill>
              </a:rPr>
              <a:t>Ultraviolet Radiation: How it Affects Life on Earth. </a:t>
            </a:r>
            <a:r>
              <a:rPr lang="et" sz="2200">
                <a:solidFill>
                  <a:schemeClr val="bg2">
                    <a:lumMod val="60000"/>
                    <a:lumOff val="40000"/>
                  </a:schemeClr>
                </a:solidFill>
                <a:hlinkClick r:id="rId3"/>
              </a:rPr>
              <a:t>https://earthobservatory.nasa.gov/features/UVB/uvb_radiation3.php</a:t>
            </a:r>
            <a:endParaRPr lang="en-US" sz="2200" dirty="0">
              <a:solidFill>
                <a:schemeClr val="bg2">
                  <a:lumMod val="60000"/>
                  <a:lumOff val="40000"/>
                </a:schemeClr>
              </a:solidFill>
            </a:endParaRPr>
          </a:p>
          <a:p>
            <a:pPr marL="457200" indent="-457200" rtl="0">
              <a:buClr>
                <a:srgbClr val="FD7042"/>
              </a:buClr>
              <a:buFont typeface="+mj-lt"/>
              <a:buAutoNum type="arabicPeriod"/>
            </a:pPr>
            <a:endParaRPr lang="ru-RU" sz="2200" dirty="0">
              <a:solidFill>
                <a:schemeClr val="bg2">
                  <a:lumMod val="60000"/>
                  <a:lumOff val="40000"/>
                </a:schemeClr>
              </a:solidFill>
            </a:endParaRPr>
          </a:p>
          <a:p>
            <a:pPr marL="457200" indent="-457200" rtl="0">
              <a:buClr>
                <a:srgbClr val="FD7042"/>
              </a:buClr>
              <a:buFont typeface="+mj-lt"/>
              <a:buAutoNum type="arabicPeriod"/>
            </a:pPr>
            <a:r>
              <a:rPr lang="et" sz="2200">
                <a:solidFill>
                  <a:schemeClr val="tx1"/>
                </a:solidFill>
              </a:rPr>
              <a:t>Claire E. Williams, Elizabeth A. Williams, Bernard M. Corfe. Rate of change of circulating 25-hydroxyvitamin D following sublingual and capsular vitamin D preparations. European Journal of Clinical Nutrition. 23 September 2019. </a:t>
            </a:r>
            <a:r>
              <a:rPr lang="et" sz="2200">
                <a:hlinkClick r:id="rId4"/>
              </a:rPr>
              <a:t>https://pubmed.ncbi.nlm.nih.gov/31548595/</a:t>
            </a:r>
            <a:r>
              <a:rPr lang="et" sz="2200"/>
              <a:t> </a:t>
            </a:r>
            <a:endParaRPr lang="ru-RU" sz="2200" dirty="0">
              <a:solidFill>
                <a:schemeClr val="bg2">
                  <a:lumMod val="60000"/>
                  <a:lumOff val="40000"/>
                </a:schemeClr>
              </a:solidFill>
            </a:endParaRPr>
          </a:p>
          <a:p>
            <a:pPr marL="457200" indent="-457200" rtl="0">
              <a:buClr>
                <a:srgbClr val="FD7042"/>
              </a:buClr>
              <a:buFont typeface="+mj-lt"/>
              <a:buAutoNum type="arabicPeriod"/>
            </a:pPr>
            <a:endParaRPr lang="ru-RU" sz="2200" dirty="0">
              <a:solidFill>
                <a:schemeClr val="bg2">
                  <a:lumMod val="60000"/>
                  <a:lumOff val="40000"/>
                </a:schemeClr>
              </a:solidFill>
            </a:endParaRPr>
          </a:p>
          <a:p>
            <a:pPr marL="457200" indent="-457200" rtl="0">
              <a:buClr>
                <a:srgbClr val="FD7042"/>
              </a:buClr>
              <a:buFont typeface="+mj-lt"/>
              <a:buAutoNum type="arabicPeriod"/>
            </a:pPr>
            <a:r>
              <a:rPr lang="et" sz="2200">
                <a:solidFill>
                  <a:schemeClr val="tx1"/>
                </a:solidFill>
              </a:rPr>
              <a:t>Holick MF. The vitamin D deficiency pandemic: Approaches for diagnosis, treatment </a:t>
            </a:r>
            <a:br>
              <a:rPr lang="ru-RU" sz="2200" dirty="0">
                <a:solidFill>
                  <a:schemeClr val="tx1"/>
                </a:solidFill>
              </a:rPr>
            </a:br>
            <a:r>
              <a:rPr lang="et" sz="2200">
                <a:solidFill>
                  <a:schemeClr val="tx1"/>
                </a:solidFill>
              </a:rPr>
              <a:t>and prevention. Rev Endocr Metab Disord. 2017 Jun;18(2):153-165. </a:t>
            </a:r>
            <a:br>
              <a:rPr lang="ru-RU" sz="2200" dirty="0">
                <a:solidFill>
                  <a:schemeClr val="tx1"/>
                </a:solidFill>
              </a:rPr>
            </a:br>
            <a:r>
              <a:rPr lang="et" sz="2200">
                <a:solidFill>
                  <a:schemeClr val="tx1"/>
                </a:solidFill>
              </a:rPr>
              <a:t>doi: 10.1007/s11154-017-9424-1. PMID: 28516265. </a:t>
            </a:r>
            <a:r>
              <a:rPr lang="et" sz="2200">
                <a:solidFill>
                  <a:schemeClr val="bg2">
                    <a:lumMod val="60000"/>
                    <a:lumOff val="40000"/>
                  </a:schemeClr>
                </a:solidFill>
                <a:hlinkClick r:id="rId5"/>
              </a:rPr>
              <a:t>https://pubmed.ncbi.nlm.nih.gov/28516265/</a:t>
            </a:r>
            <a:endParaRPr lang="ru-RU" sz="2200" dirty="0">
              <a:solidFill>
                <a:schemeClr val="bg2">
                  <a:lumMod val="60000"/>
                  <a:lumOff val="40000"/>
                </a:schemeClr>
              </a:solidFill>
            </a:endParaRPr>
          </a:p>
          <a:p>
            <a:pPr marL="457200" indent="-457200" rtl="0">
              <a:buClr>
                <a:srgbClr val="FD7042"/>
              </a:buClr>
              <a:buFont typeface="+mj-lt"/>
              <a:buAutoNum type="arabicPeriod"/>
            </a:pPr>
            <a:endParaRPr lang="ru-RU" sz="2200" dirty="0">
              <a:solidFill>
                <a:schemeClr val="tx1"/>
              </a:solidFill>
            </a:endParaRPr>
          </a:p>
          <a:p>
            <a:pPr marL="457200" indent="-457200" rtl="0">
              <a:buClr>
                <a:srgbClr val="FD7042"/>
              </a:buClr>
              <a:buFont typeface="+mj-lt"/>
              <a:buAutoNum type="arabicPeriod"/>
            </a:pPr>
            <a:r>
              <a:rPr lang="et" sz="2200">
                <a:solidFill>
                  <a:schemeClr val="tx1"/>
                </a:solidFill>
              </a:rPr>
              <a:t>Lerchbaum E, Obermayer-Pietsch B. Vitamin D and fertility: a systematic review. </a:t>
            </a:r>
            <a:br>
              <a:rPr lang="ru-RU" sz="2200" dirty="0">
                <a:solidFill>
                  <a:schemeClr val="tx1"/>
                </a:solidFill>
              </a:rPr>
            </a:br>
            <a:r>
              <a:rPr lang="et" sz="2200">
                <a:solidFill>
                  <a:schemeClr val="tx1"/>
                </a:solidFill>
              </a:rPr>
              <a:t>Eur J Endocrinol. 2012 May;166(5):765-78. doi: 10.1530/EJE-11-0984. Epub 2012 </a:t>
            </a:r>
            <a:br>
              <a:rPr lang="ru-RU" sz="2200" dirty="0">
                <a:solidFill>
                  <a:schemeClr val="tx1"/>
                </a:solidFill>
              </a:rPr>
            </a:br>
            <a:r>
              <a:rPr lang="et" sz="2200">
                <a:solidFill>
                  <a:schemeClr val="tx1"/>
                </a:solidFill>
              </a:rPr>
              <a:t>Jan 24. PMID: 22275473. </a:t>
            </a:r>
            <a:r>
              <a:rPr lang="et" sz="2200">
                <a:solidFill>
                  <a:schemeClr val="bg2">
                    <a:lumMod val="60000"/>
                    <a:lumOff val="40000"/>
                  </a:schemeClr>
                </a:solidFill>
                <a:hlinkClick r:id="rId6"/>
              </a:rPr>
              <a:t>https://pubmed.ncbi.nlm.nih.gov/22275473/</a:t>
            </a:r>
            <a:r>
              <a:rPr lang="et" sz="2200">
                <a:solidFill>
                  <a:schemeClr val="bg2">
                    <a:lumMod val="60000"/>
                    <a:lumOff val="40000"/>
                  </a:schemeClr>
                </a:solidFill>
              </a:rPr>
              <a:t> </a:t>
            </a:r>
          </a:p>
          <a:p>
            <a:pPr marL="457200" indent="-457200" rtl="0">
              <a:buClr>
                <a:srgbClr val="FD7042"/>
              </a:buClr>
              <a:buFont typeface="+mj-lt"/>
              <a:buAutoNum type="arabicPeriod"/>
            </a:pPr>
            <a:endParaRPr lang="ru-RU" sz="2200" dirty="0">
              <a:solidFill>
                <a:schemeClr val="bg2">
                  <a:lumMod val="60000"/>
                  <a:lumOff val="40000"/>
                </a:schemeClr>
              </a:solidFill>
            </a:endParaRPr>
          </a:p>
          <a:p>
            <a:pPr marL="457200" indent="-457200" rtl="0">
              <a:buClr>
                <a:srgbClr val="FD7042"/>
              </a:buClr>
              <a:buFont typeface="+mj-lt"/>
              <a:buAutoNum type="arabicPeriod"/>
            </a:pPr>
            <a:r>
              <a:rPr lang="et" sz="2200">
                <a:solidFill>
                  <a:schemeClr val="tx1"/>
                </a:solidFill>
              </a:rPr>
              <a:t>Kaviani M, Nikooyeh B, Zand H, Yaghmaei P, Neyestani TR. Effects of vitamin D supplementation on depression and some involved neurotransmitters. J Affect Disord. 2020 May 15;269:28-35. doi: 10.1016/j.jad.2020.03.029. Epub 2020 Mar 13. PMID: 32217340. </a:t>
            </a:r>
            <a:r>
              <a:rPr lang="et" sz="2200">
                <a:solidFill>
                  <a:schemeClr val="bg2">
                    <a:lumMod val="60000"/>
                    <a:lumOff val="40000"/>
                  </a:schemeClr>
                </a:solidFill>
                <a:hlinkClick r:id="rId7"/>
              </a:rPr>
              <a:t>https://pubmed.ncbi.nlm.nih.gov/32217340/</a:t>
            </a:r>
            <a:r>
              <a:rPr lang="et" sz="2200">
                <a:solidFill>
                  <a:schemeClr val="bg2">
                    <a:lumMod val="60000"/>
                    <a:lumOff val="40000"/>
                  </a:schemeClr>
                </a:solidFill>
              </a:rPr>
              <a:t> </a:t>
            </a:r>
          </a:p>
          <a:p>
            <a:pPr marL="457200" indent="-457200" rtl="0">
              <a:buClr>
                <a:srgbClr val="FD7042"/>
              </a:buClr>
              <a:buFont typeface="+mj-lt"/>
              <a:buAutoNum type="arabicPeriod"/>
            </a:pPr>
            <a:endParaRPr lang="ru-RU" sz="2200" dirty="0">
              <a:solidFill>
                <a:schemeClr val="bg2">
                  <a:lumMod val="60000"/>
                  <a:lumOff val="40000"/>
                </a:schemeClr>
              </a:solidFill>
            </a:endParaRPr>
          </a:p>
          <a:p>
            <a:pPr marL="457200" indent="-457200" rtl="0">
              <a:buClr>
                <a:srgbClr val="FD7042"/>
              </a:buClr>
              <a:buFont typeface="+mj-lt"/>
              <a:buAutoNum type="arabicPeriod"/>
            </a:pPr>
            <a:r>
              <a:rPr lang="et" sz="2200">
                <a:solidFill>
                  <a:schemeClr val="tx1"/>
                </a:solidFill>
              </a:rPr>
              <a:t>Ginde AA, Mansbach JM, Camargo CA Jr. Association between serum 25-hydroxyvitamin D level and upper respiratory tract infection in the Third National Health and Nutrition Examination Survey. Arch Intern Med. 2009 Feb 23;169(4):384-90. doi: 10.1001/archinternmed.2008.560. PMID: 19237723; PMCID: PMC3447082. </a:t>
            </a:r>
            <a:r>
              <a:rPr lang="et" sz="2200">
                <a:solidFill>
                  <a:schemeClr val="bg2">
                    <a:lumMod val="60000"/>
                    <a:lumOff val="40000"/>
                  </a:schemeClr>
                </a:solidFill>
                <a:hlinkClick r:id="rId8"/>
              </a:rPr>
              <a:t>https://www.ncbi.nlm.nih.gov/pmc/articles/PMC3447082/</a:t>
            </a:r>
            <a:r>
              <a:rPr lang="et" sz="2200">
                <a:solidFill>
                  <a:schemeClr val="bg2">
                    <a:lumMod val="60000"/>
                    <a:lumOff val="40000"/>
                  </a:schemeClr>
                </a:solidFill>
              </a:rPr>
              <a:t> </a:t>
            </a:r>
          </a:p>
        </p:txBody>
      </p:sp>
      <p:sp>
        <p:nvSpPr>
          <p:cNvPr id="4" name="TextBox 3"/>
          <p:cNvSpPr txBox="1"/>
          <p:nvPr/>
        </p:nvSpPr>
        <p:spPr>
          <a:xfrm>
            <a:off x="12897856" y="2141452"/>
            <a:ext cx="11257544" cy="11828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rtl="0">
              <a:buClr>
                <a:srgbClr val="FD7042"/>
              </a:buClr>
              <a:buFont typeface="+mj-lt"/>
              <a:buAutoNum type="arabicPeriod" startAt="8"/>
            </a:pPr>
            <a:r>
              <a:rPr lang="et" sz="2200">
                <a:solidFill>
                  <a:schemeClr val="tx1"/>
                </a:solidFill>
              </a:rPr>
              <a:t>Giovannucci E, Liu Y, Hollis BW, Rimm EB. 25-hydroxyvitamin D and risk of myocardial</a:t>
            </a:r>
            <a:r>
              <a:rPr lang="et" sz="2200">
                <a:solidFill>
                  <a:schemeClr val="bg2">
                    <a:lumMod val="60000"/>
                    <a:lumOff val="40000"/>
                  </a:schemeClr>
                </a:solidFill>
              </a:rPr>
              <a:t> </a:t>
            </a:r>
            <a:r>
              <a:rPr lang="et" sz="2200">
                <a:solidFill>
                  <a:schemeClr val="tx1"/>
                </a:solidFill>
              </a:rPr>
              <a:t>infarction in men: a prospective study. Arch Intern Med. 2008 Jun 9;168(11):1174-80. doi:10.1001/archinte.168.11.1174.  PMID: 18541825; PMCID: PMC3719391</a:t>
            </a:r>
            <a:r>
              <a:rPr lang="et" sz="2200"/>
              <a:t>. </a:t>
            </a:r>
            <a:r>
              <a:rPr lang="et" sz="2200">
                <a:solidFill>
                  <a:schemeClr val="bg2">
                    <a:lumMod val="60000"/>
                    <a:lumOff val="40000"/>
                  </a:schemeClr>
                </a:solidFill>
                <a:hlinkClick r:id="rId9"/>
              </a:rPr>
              <a:t>https://pubmed.ncbi.nlm.nih.gov/18541825/</a:t>
            </a:r>
            <a:r>
              <a:rPr lang="et" sz="2200">
                <a:solidFill>
                  <a:schemeClr val="bg2">
                    <a:lumMod val="60000"/>
                    <a:lumOff val="40000"/>
                  </a:schemeClr>
                </a:solidFill>
              </a:rPr>
              <a:t> </a:t>
            </a:r>
          </a:p>
          <a:p>
            <a:pPr marL="457200" indent="-457200" rtl="0">
              <a:buClr>
                <a:srgbClr val="FD7042"/>
              </a:buClr>
              <a:buFont typeface="+mj-lt"/>
              <a:buAutoNum type="arabicPeriod" startAt="8"/>
            </a:pPr>
            <a:endParaRPr lang="ru-RU" sz="2200" baseline="30000" dirty="0">
              <a:solidFill>
                <a:schemeClr val="tx1"/>
              </a:solidFill>
            </a:endParaRPr>
          </a:p>
          <a:p>
            <a:pPr marL="457200" indent="-457200" rtl="0">
              <a:buClr>
                <a:srgbClr val="FD7042"/>
              </a:buClr>
              <a:buFont typeface="+mj-lt"/>
              <a:buAutoNum type="arabicPeriod" startAt="8"/>
            </a:pPr>
            <a:r>
              <a:rPr lang="et" sz="2200">
                <a:solidFill>
                  <a:schemeClr val="tx1"/>
                </a:solidFill>
              </a:rPr>
              <a:t>Pilz S, Dobnig H, Fischer JE, Wellnitz B, Seelhorst U, Boehm BO, März W. Low vitamin d levels predict stroke in patients referred to coronary angiography. Stroke. 2008 Sep;39(9):2611-3. doi: 10.1161/STROKEAHA.107.513655. Epub 2008 Jul 17. PMID: 18635847. </a:t>
            </a:r>
            <a:r>
              <a:rPr lang="et" sz="2200">
                <a:solidFill>
                  <a:schemeClr val="bg2">
                    <a:lumMod val="60000"/>
                    <a:lumOff val="40000"/>
                  </a:schemeClr>
                </a:solidFill>
                <a:hlinkClick r:id="rId10"/>
              </a:rPr>
              <a:t>https://pubmed.ncbi.nlm.nih.gov/18635847/</a:t>
            </a:r>
            <a:r>
              <a:rPr lang="et" sz="2200">
                <a:solidFill>
                  <a:schemeClr val="bg2">
                    <a:lumMod val="60000"/>
                    <a:lumOff val="40000"/>
                  </a:schemeClr>
                </a:solidFill>
              </a:rPr>
              <a:t> </a:t>
            </a:r>
          </a:p>
          <a:p>
            <a:pPr marL="457200" indent="-457200" rtl="0">
              <a:buClr>
                <a:srgbClr val="FD7042"/>
              </a:buClr>
              <a:buFont typeface="+mj-lt"/>
              <a:buAutoNum type="arabicPeriod" startAt="8"/>
            </a:pPr>
            <a:endParaRPr lang="ru-RU" sz="2200" dirty="0">
              <a:solidFill>
                <a:schemeClr val="tx1"/>
              </a:solidFill>
            </a:endParaRPr>
          </a:p>
          <a:p>
            <a:pPr marL="457200" indent="-457200" rtl="0">
              <a:buClr>
                <a:srgbClr val="FD7042"/>
              </a:buClr>
              <a:buFont typeface="+mj-lt"/>
              <a:buAutoNum type="arabicPeriod" startAt="8"/>
            </a:pPr>
            <a:r>
              <a:rPr lang="et" sz="2200">
                <a:solidFill>
                  <a:schemeClr val="tx1"/>
                </a:solidFill>
              </a:rPr>
              <a:t>Pilz S, März W, Wellnitz B, Seelhorst U, Fahrleitner-Pammer A, Dimai HP, Boehm BO, Dobnig H. Association of vitamin D deficiency with heart failure and sudden cardiac death in a large cross-sectional study of patients referred for coronary angiography. </a:t>
            </a:r>
            <a:br>
              <a:rPr lang="ru-RU" sz="2200" dirty="0">
                <a:solidFill>
                  <a:schemeClr val="tx1"/>
                </a:solidFill>
              </a:rPr>
            </a:br>
            <a:r>
              <a:rPr lang="et" sz="2200">
                <a:solidFill>
                  <a:schemeClr val="tx1"/>
                </a:solidFill>
              </a:rPr>
              <a:t>J Clin Endocrinol Metab. 2008 Oct;93(10):3927-35. doi: 10.1210/jc.2008-0784. Epub 2008 Aug 5. PMID: 18682515</a:t>
            </a:r>
            <a:r>
              <a:rPr lang="et" sz="2200"/>
              <a:t>. </a:t>
            </a:r>
            <a:r>
              <a:rPr lang="et" sz="2200">
                <a:solidFill>
                  <a:schemeClr val="bg2">
                    <a:lumMod val="60000"/>
                    <a:lumOff val="40000"/>
                  </a:schemeClr>
                </a:solidFill>
                <a:hlinkClick r:id="rId11"/>
              </a:rPr>
              <a:t>https://pubmed.ncbi.nlm.nih.gov/18682515/</a:t>
            </a:r>
            <a:r>
              <a:rPr lang="et" sz="2200">
                <a:solidFill>
                  <a:schemeClr val="bg2">
                    <a:lumMod val="60000"/>
                    <a:lumOff val="40000"/>
                  </a:schemeClr>
                </a:solidFill>
              </a:rPr>
              <a:t> </a:t>
            </a:r>
          </a:p>
          <a:p>
            <a:pPr marL="457200" indent="-457200" rtl="0">
              <a:buClr>
                <a:srgbClr val="FD7042"/>
              </a:buClr>
              <a:buFont typeface="+mj-lt"/>
              <a:buAutoNum type="arabicPeriod" startAt="8"/>
            </a:pPr>
            <a:endParaRPr lang="ru-RU" sz="2200" dirty="0">
              <a:solidFill>
                <a:schemeClr val="bg2">
                  <a:lumMod val="60000"/>
                  <a:lumOff val="40000"/>
                </a:schemeClr>
              </a:solidFill>
            </a:endParaRPr>
          </a:p>
          <a:p>
            <a:pPr marL="457200" indent="-457200" rtl="0">
              <a:buClr>
                <a:srgbClr val="FD7042"/>
              </a:buClr>
              <a:buFont typeface="+mj-lt"/>
              <a:buAutoNum type="arabicPeriod" startAt="8"/>
            </a:pPr>
            <a:r>
              <a:rPr lang="et" sz="2200">
                <a:solidFill>
                  <a:schemeClr val="tx1"/>
                </a:solidFill>
              </a:rPr>
              <a:t>Boonen S, Lips P, Bouillon R, Bischoff-Ferrari HA, Vanderschueren D, Haentjens P. Need for additional calcium to reduce the risk of hip fracture with vitamin d supplementation: evidence from a comparative metaanalysis of randomized controlled trials. J Clin Endocrinol Metab. 2007 Apr;92(4):1415-23. doi: 10.1210/jc.2006-1404. Epub 2007 Jan 30. PMID: 17264183. </a:t>
            </a:r>
            <a:r>
              <a:rPr lang="et" sz="2200">
                <a:solidFill>
                  <a:schemeClr val="bg2">
                    <a:lumMod val="60000"/>
                    <a:lumOff val="40000"/>
                  </a:schemeClr>
                </a:solidFill>
                <a:hlinkClick r:id="rId12"/>
              </a:rPr>
              <a:t>https://pubmed.ncbi.nlm.nih.gov/17264183/</a:t>
            </a:r>
            <a:r>
              <a:rPr lang="et" sz="2200">
                <a:solidFill>
                  <a:schemeClr val="bg2">
                    <a:lumMod val="60000"/>
                    <a:lumOff val="40000"/>
                  </a:schemeClr>
                </a:solidFill>
              </a:rPr>
              <a:t> </a:t>
            </a:r>
          </a:p>
          <a:p>
            <a:pPr marL="457200" indent="-457200" rtl="0">
              <a:buClr>
                <a:srgbClr val="FD7042"/>
              </a:buClr>
              <a:buFont typeface="+mj-lt"/>
              <a:buAutoNum type="arabicPeriod" startAt="8"/>
            </a:pPr>
            <a:endParaRPr lang="ru-RU" sz="2200" dirty="0">
              <a:solidFill>
                <a:schemeClr val="bg2">
                  <a:lumMod val="60000"/>
                  <a:lumOff val="40000"/>
                </a:schemeClr>
              </a:solidFill>
            </a:endParaRPr>
          </a:p>
          <a:p>
            <a:pPr marL="457200" indent="-457200" rtl="0">
              <a:buClr>
                <a:srgbClr val="FD7042"/>
              </a:buClr>
              <a:buFont typeface="+mj-lt"/>
              <a:buAutoNum type="arabicPeriod" startAt="8"/>
            </a:pPr>
            <a:r>
              <a:rPr lang="et" sz="2200">
                <a:solidFill>
                  <a:schemeClr val="tx1"/>
                </a:solidFill>
              </a:rPr>
              <a:t>Bischoff-Ferrari HA, Willett </a:t>
            </a:r>
            <a:r>
              <a:rPr lang="et" sz="2200"/>
              <a:t>WC, Wong JB, Stuck AE, Staehelin HB, Orav EJ, Thoma A, Kiel DP, Henschkowski J. Prevention of nonvertebral fractures with oral vitamin D and dose dependency: a meta-analysis of randomized controlled trials. Arch Intern Med. 2009 Mar 23;169(6):551-61. doi: 10.1001/archinternmed.2008.600. PMID: 19307517. </a:t>
            </a:r>
            <a:r>
              <a:rPr lang="et" sz="2200">
                <a:solidFill>
                  <a:schemeClr val="bg2">
                    <a:lumMod val="60000"/>
                    <a:lumOff val="40000"/>
                  </a:schemeClr>
                </a:solidFill>
                <a:hlinkClick r:id="rId13"/>
              </a:rPr>
              <a:t>https://pubmed.ncbi.nlm.nih.gov/19307517/</a:t>
            </a:r>
            <a:r>
              <a:rPr lang="et" sz="2200">
                <a:solidFill>
                  <a:schemeClr val="bg2">
                    <a:lumMod val="60000"/>
                    <a:lumOff val="40000"/>
                  </a:schemeClr>
                </a:solidFill>
              </a:rPr>
              <a:t> </a:t>
            </a:r>
          </a:p>
          <a:p>
            <a:pPr marL="457200" indent="-457200" rtl="0">
              <a:buClr>
                <a:srgbClr val="FD7042"/>
              </a:buClr>
              <a:buFont typeface="+mj-lt"/>
              <a:buAutoNum type="arabicPeriod" startAt="8"/>
            </a:pPr>
            <a:endParaRPr lang="ru-RU" sz="2200" dirty="0">
              <a:solidFill>
                <a:schemeClr val="bg2">
                  <a:lumMod val="60000"/>
                  <a:lumOff val="40000"/>
                </a:schemeClr>
              </a:solidFill>
            </a:endParaRPr>
          </a:p>
          <a:p>
            <a:pPr marL="457200" indent="-457200" rtl="0">
              <a:buClr>
                <a:srgbClr val="FD7042"/>
              </a:buClr>
              <a:buFont typeface="+mj-lt"/>
              <a:buAutoNum type="arabicPeriod" startAt="8"/>
            </a:pPr>
            <a:r>
              <a:rPr lang="et" sz="2200">
                <a:solidFill>
                  <a:schemeClr val="tx1"/>
                </a:solidFill>
              </a:rPr>
              <a:t>Bischoff-Ferrari HA</a:t>
            </a:r>
            <a:r>
              <a:rPr lang="et" sz="2200"/>
              <a:t>, Dawson-Hughes B, Staehelin HB, Orav JE, Stuck AE, Theiler R, Wong JB, Egli A, Kiel DP, Henschkowski J. Fall prevention with supplemental and active forms of vitamin D: a meta-analysis of randomised controlled trials. BMJ. 2009 Oct 1;339:b3692. doi: 10.1136/bmj.b3692. PMID: 19797342; PMCID: PMC2755728. </a:t>
            </a:r>
            <a:r>
              <a:rPr lang="et" sz="2200">
                <a:solidFill>
                  <a:schemeClr val="bg2">
                    <a:lumMod val="60000"/>
                    <a:lumOff val="40000"/>
                  </a:schemeClr>
                </a:solidFill>
                <a:hlinkClick r:id="rId14"/>
              </a:rPr>
              <a:t>https://pubmed.ncbi.nlm.nih.gov/19797342/</a:t>
            </a:r>
            <a:r>
              <a:rPr lang="et" sz="2200">
                <a:solidFill>
                  <a:schemeClr val="bg2">
                    <a:lumMod val="60000"/>
                    <a:lumOff val="40000"/>
                  </a:schemeClr>
                </a:solidFill>
              </a:rPr>
              <a:t> </a:t>
            </a:r>
          </a:p>
          <a:p>
            <a:pPr marL="457200" indent="-457200" rtl="0">
              <a:buClr>
                <a:srgbClr val="FD7042"/>
              </a:buClr>
              <a:buFont typeface="+mj-lt"/>
              <a:buAutoNum type="arabicPeriod" startAt="8"/>
            </a:pPr>
            <a:endParaRPr lang="ru-RU" sz="2200" dirty="0">
              <a:solidFill>
                <a:schemeClr val="bg2">
                  <a:lumMod val="60000"/>
                  <a:lumOff val="40000"/>
                </a:schemeClr>
              </a:solidFill>
            </a:endParaRPr>
          </a:p>
        </p:txBody>
      </p:sp>
      <p:pic>
        <p:nvPicPr>
          <p:cNvPr id="5" name="image7.png" descr="image7.png"/>
          <p:cNvPicPr>
            <a:picLocks noChangeAspect="1"/>
          </p:cNvPicPr>
          <p:nvPr/>
        </p:nvPicPr>
        <p:blipFill>
          <a:blip r:embed="rId15"/>
          <a:stretch>
            <a:fillRect/>
          </a:stretch>
        </p:blipFill>
        <p:spPr>
          <a:xfrm>
            <a:off x="1537560" y="12793680"/>
            <a:ext cx="1774081" cy="311401"/>
          </a:xfrm>
          <a:prstGeom prst="rect">
            <a:avLst/>
          </a:prstGeom>
          <a:ln w="12700">
            <a:miter lim="400000"/>
          </a:ln>
        </p:spPr>
      </p:pic>
      <p:sp>
        <p:nvSpPr>
          <p:cNvPr id="6"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Tree>
    <p:extLst>
      <p:ext uri="{BB962C8B-B14F-4D97-AF65-F5344CB8AC3E}">
        <p14:creationId xmlns:p14="http://schemas.microsoft.com/office/powerpoint/2010/main" val="14989341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 name="image52.png" descr="image52.png"/>
          <p:cNvPicPr>
            <a:picLocks noChangeAspect="1"/>
          </p:cNvPicPr>
          <p:nvPr/>
        </p:nvPicPr>
        <p:blipFill>
          <a:blip r:embed="rId2"/>
          <a:stretch>
            <a:fillRect/>
          </a:stretch>
        </p:blipFill>
        <p:spPr>
          <a:xfrm>
            <a:off x="10326960" y="12192840"/>
            <a:ext cx="3728521" cy="656281"/>
          </a:xfrm>
          <a:prstGeom prst="rect">
            <a:avLst/>
          </a:prstGeom>
          <a:ln w="12700">
            <a:miter lim="400000"/>
          </a:ln>
        </p:spPr>
      </p:pic>
      <p:sp>
        <p:nvSpPr>
          <p:cNvPr id="827" name="D-Spray"/>
          <p:cNvSpPr txBox="1"/>
          <p:nvPr/>
        </p:nvSpPr>
        <p:spPr>
          <a:xfrm>
            <a:off x="4705920" y="3548015"/>
            <a:ext cx="14970962" cy="27600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gn="ctr">
              <a:defRPr sz="17000" b="1" spc="-1">
                <a:solidFill>
                  <a:srgbClr val="FDF098"/>
                </a:solidFill>
              </a:defRPr>
            </a:lvl1pPr>
          </a:lstStyle>
          <a:p>
            <a:pPr rtl="0"/>
            <a:r>
              <a:t>D-Spray 2000</a:t>
            </a:r>
            <a:endParaRPr dirty="0"/>
          </a:p>
        </p:txBody>
      </p:sp>
      <p:sp>
        <p:nvSpPr>
          <p:cNvPr id="828" name="Лучи здоровья"/>
          <p:cNvSpPr txBox="1"/>
          <p:nvPr/>
        </p:nvSpPr>
        <p:spPr>
          <a:xfrm>
            <a:off x="4383720" y="6551239"/>
            <a:ext cx="15616080" cy="19444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gn="ctr">
              <a:defRPr sz="11700" b="1" spc="-1">
                <a:solidFill>
                  <a:srgbClr val="FFFFFF"/>
                </a:solidFill>
              </a:defRPr>
            </a:lvl1pPr>
          </a:lstStyle>
          <a:p>
            <a:pPr rtl="0"/>
            <a:r>
              <a:rPr lang="et-EE" dirty="0"/>
              <a:t>Tervisekiired</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image6.png" descr="image6.png"/>
          <p:cNvPicPr>
            <a:picLocks noChangeAspect="1"/>
          </p:cNvPicPr>
          <p:nvPr/>
        </p:nvPicPr>
        <p:blipFill>
          <a:blip r:embed="rId3"/>
          <a:srcRect l="24335" r="18929"/>
          <a:stretch>
            <a:fillRect/>
          </a:stretch>
        </p:blipFill>
        <p:spPr>
          <a:xfrm rot="21455400">
            <a:off x="8246096" y="4016159"/>
            <a:ext cx="19563841" cy="19399681"/>
          </a:xfrm>
          <a:prstGeom prst="rect">
            <a:avLst/>
          </a:prstGeom>
          <a:ln w="12700">
            <a:miter lim="400000"/>
          </a:ln>
        </p:spPr>
      </p:pic>
      <p:pic>
        <p:nvPicPr>
          <p:cNvPr id="511" name="image8.png" descr="image8.png"/>
          <p:cNvPicPr>
            <a:picLocks noChangeAspect="1"/>
          </p:cNvPicPr>
          <p:nvPr/>
        </p:nvPicPr>
        <p:blipFill>
          <a:blip r:embed="rId4"/>
          <a:stretch>
            <a:fillRect/>
          </a:stretch>
        </p:blipFill>
        <p:spPr>
          <a:xfrm rot="17398200" flipH="1">
            <a:off x="12846843" y="1460576"/>
            <a:ext cx="8818200" cy="2315881"/>
          </a:xfrm>
          <a:prstGeom prst="rect">
            <a:avLst/>
          </a:prstGeom>
          <a:ln w="12700">
            <a:miter lim="400000"/>
          </a:ln>
        </p:spPr>
      </p:pic>
      <p:pic>
        <p:nvPicPr>
          <p:cNvPr id="505" name="image7.png" descr="image7.png"/>
          <p:cNvPicPr>
            <a:picLocks noChangeAspect="1"/>
          </p:cNvPicPr>
          <p:nvPr/>
        </p:nvPicPr>
        <p:blipFill>
          <a:blip r:embed="rId5"/>
          <a:stretch>
            <a:fillRect/>
          </a:stretch>
        </p:blipFill>
        <p:spPr>
          <a:xfrm>
            <a:off x="1537560" y="12793680"/>
            <a:ext cx="1774081" cy="311401"/>
          </a:xfrm>
          <a:prstGeom prst="rect">
            <a:avLst/>
          </a:prstGeom>
          <a:ln w="12700">
            <a:miter lim="400000"/>
          </a:ln>
        </p:spPr>
      </p:pic>
      <p:sp>
        <p:nvSpPr>
          <p:cNvPr id="506"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
        <p:nvSpPr>
          <p:cNvPr id="507" name="Витамин D регулирует все процессы в организме*"/>
          <p:cNvSpPr txBox="1"/>
          <p:nvPr/>
        </p:nvSpPr>
        <p:spPr>
          <a:xfrm>
            <a:off x="1417319" y="251446"/>
            <a:ext cx="16315509" cy="38372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p>
            <a:pPr rtl="0">
              <a:defRPr sz="8000" b="1" spc="-1">
                <a:solidFill>
                  <a:schemeClr val="accent5"/>
                </a:solidFill>
              </a:defRPr>
            </a:pPr>
            <a:r>
              <a:rPr lang="et" sz="8000" dirty="0"/>
              <a:t>D3-vitamiinil </a:t>
            </a:r>
            <a:r>
              <a:rPr dirty="0"/>
              <a:t>on </a:t>
            </a:r>
            <a:r>
              <a:rPr dirty="0" err="1"/>
              <a:t>osa</a:t>
            </a:r>
            <a:br>
              <a:rPr dirty="0">
                <a:solidFill>
                  <a:srgbClr val="363F47"/>
                </a:solidFill>
              </a:rPr>
            </a:br>
            <a:r>
              <a:rPr lang="et" dirty="0">
                <a:solidFill>
                  <a:srgbClr val="363F47"/>
                </a:solidFill>
              </a:rPr>
              <a:t>paljudes organismis toimuvates protsessides</a:t>
            </a:r>
            <a:endParaRPr dirty="0">
              <a:solidFill>
                <a:srgbClr val="363F47"/>
              </a:solidFill>
            </a:endParaRPr>
          </a:p>
        </p:txBody>
      </p:sp>
      <p:sp>
        <p:nvSpPr>
          <p:cNvPr id="508" name="задерживаются городской пылью, смогом и облаками"/>
          <p:cNvSpPr txBox="1"/>
          <p:nvPr/>
        </p:nvSpPr>
        <p:spPr>
          <a:xfrm>
            <a:off x="13845599" y="9876574"/>
            <a:ext cx="7507442" cy="12722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nSpc>
                <a:spcPct val="108000"/>
              </a:lnSpc>
              <a:defRPr sz="4000" b="1" spc="-1">
                <a:solidFill>
                  <a:srgbClr val="363F47"/>
                </a:solidFill>
              </a:defRPr>
            </a:lvl1pPr>
          </a:lstStyle>
          <a:p>
            <a:pPr rtl="0"/>
            <a:r>
              <a:t>linnatolmu, sudu ja pilvede lõksus</a:t>
            </a:r>
          </a:p>
        </p:txBody>
      </p:sp>
      <p:sp>
        <p:nvSpPr>
          <p:cNvPr id="509" name="Витамин D сложно в достаточном количестве получить из пищи"/>
          <p:cNvSpPr txBox="1"/>
          <p:nvPr/>
        </p:nvSpPr>
        <p:spPr>
          <a:xfrm>
            <a:off x="3202920" y="8522828"/>
            <a:ext cx="6466681" cy="1888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rtl="0">
              <a:lnSpc>
                <a:spcPct val="108000"/>
              </a:lnSpc>
              <a:defRPr sz="4000" spc="-1">
                <a:solidFill>
                  <a:schemeClr val="accent5"/>
                </a:solidFill>
              </a:defRPr>
            </a:pPr>
            <a:r>
              <a:t>on D-vitamiini keeruline</a:t>
            </a:r>
            <a:br/>
            <a:r>
              <a:t>piisavas koguses toidust kätte saada</a:t>
            </a:r>
          </a:p>
        </p:txBody>
      </p:sp>
      <p:sp>
        <p:nvSpPr>
          <p:cNvPr id="510" name="Организм синтезирует его самостоятельно под воздействием солнечных лучей"/>
          <p:cNvSpPr txBox="1"/>
          <p:nvPr/>
        </p:nvSpPr>
        <p:spPr>
          <a:xfrm>
            <a:off x="3202920" y="5182749"/>
            <a:ext cx="8954280" cy="18881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rtl="0">
              <a:lnSpc>
                <a:spcPct val="108000"/>
              </a:lnSpc>
              <a:defRPr sz="4000" spc="-1">
                <a:solidFill>
                  <a:srgbClr val="363F47"/>
                </a:solidFill>
              </a:defRPr>
            </a:pPr>
            <a:r>
              <a:t>Organism sünteesib seda päikesevalguse mõjul ise</a:t>
            </a:r>
          </a:p>
        </p:txBody>
      </p:sp>
      <p:pic>
        <p:nvPicPr>
          <p:cNvPr id="512" name="image8.png" descr="image8.png"/>
          <p:cNvPicPr>
            <a:picLocks noChangeAspect="1"/>
          </p:cNvPicPr>
          <p:nvPr/>
        </p:nvPicPr>
        <p:blipFill>
          <a:blip r:embed="rId4"/>
          <a:stretch>
            <a:fillRect/>
          </a:stretch>
        </p:blipFill>
        <p:spPr>
          <a:xfrm rot="17398200" flipH="1">
            <a:off x="15280443" y="1540497"/>
            <a:ext cx="8820000" cy="2316601"/>
          </a:xfrm>
          <a:prstGeom prst="rect">
            <a:avLst/>
          </a:prstGeom>
          <a:ln w="12700">
            <a:miter lim="400000"/>
          </a:ln>
        </p:spPr>
      </p:pic>
      <p:pic>
        <p:nvPicPr>
          <p:cNvPr id="513" name="image8.png" descr="image8.png"/>
          <p:cNvPicPr>
            <a:picLocks noChangeAspect="1"/>
          </p:cNvPicPr>
          <p:nvPr/>
        </p:nvPicPr>
        <p:blipFill>
          <a:blip r:embed="rId4"/>
          <a:stretch>
            <a:fillRect/>
          </a:stretch>
        </p:blipFill>
        <p:spPr>
          <a:xfrm rot="17398200" flipH="1">
            <a:off x="17998802" y="1643816"/>
            <a:ext cx="8638921" cy="2269081"/>
          </a:xfrm>
          <a:prstGeom prst="rect">
            <a:avLst/>
          </a:prstGeom>
          <a:ln w="12700">
            <a:miter lim="400000"/>
          </a:ln>
        </p:spPr>
      </p:pic>
      <p:pic>
        <p:nvPicPr>
          <p:cNvPr id="514" name="image9.png" descr="image9.png"/>
          <p:cNvPicPr>
            <a:picLocks noChangeAspect="1"/>
          </p:cNvPicPr>
          <p:nvPr/>
        </p:nvPicPr>
        <p:blipFill>
          <a:blip r:embed="rId6"/>
          <a:stretch>
            <a:fillRect/>
          </a:stretch>
        </p:blipFill>
        <p:spPr>
          <a:xfrm>
            <a:off x="1160999" y="8524799"/>
            <a:ext cx="1572481" cy="1563121"/>
          </a:xfrm>
          <a:prstGeom prst="rect">
            <a:avLst/>
          </a:prstGeom>
          <a:ln w="12700">
            <a:miter lim="400000"/>
          </a:ln>
        </p:spPr>
      </p:pic>
      <p:pic>
        <p:nvPicPr>
          <p:cNvPr id="515" name="image10.png" descr="image10.png"/>
          <p:cNvPicPr>
            <a:picLocks noChangeAspect="1"/>
          </p:cNvPicPr>
          <p:nvPr/>
        </p:nvPicPr>
        <p:blipFill>
          <a:blip r:embed="rId7"/>
          <a:stretch>
            <a:fillRect/>
          </a:stretch>
        </p:blipFill>
        <p:spPr>
          <a:xfrm>
            <a:off x="965520" y="5182920"/>
            <a:ext cx="1887480" cy="1887481"/>
          </a:xfrm>
          <a:prstGeom prst="rect">
            <a:avLst/>
          </a:prstGeom>
          <a:ln w="12700">
            <a:miter lim="400000"/>
          </a:ln>
        </p:spPr>
      </p:pic>
      <p:sp>
        <p:nvSpPr>
          <p:cNvPr id="516" name="До 50% UV лучей"/>
          <p:cNvSpPr txBox="1"/>
          <p:nvPr/>
        </p:nvSpPr>
        <p:spPr>
          <a:xfrm>
            <a:off x="13839479" y="7752648"/>
            <a:ext cx="8248652" cy="20969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760" tIns="50760" rIns="50760" bIns="50760" rtlCol="0" anchor="ctr">
            <a:spAutoFit/>
          </a:bodyPr>
          <a:lstStyle/>
          <a:p>
            <a:pPr rtl="0">
              <a:lnSpc>
                <a:spcPct val="108000"/>
              </a:lnSpc>
              <a:defRPr sz="4000" b="1" spc="-1">
                <a:solidFill>
                  <a:schemeClr val="accent5"/>
                </a:solidFill>
              </a:defRPr>
            </a:pPr>
            <a:r>
              <a:t>Kui </a:t>
            </a:r>
            <a:r>
              <a:rPr lang="et" sz="12000"/>
              <a:t>UV-</a:t>
            </a:r>
            <a:r>
              <a:t>kiirgus ei ületa 50%,</a:t>
            </a:r>
            <a:endParaRPr dirty="0"/>
          </a:p>
        </p:txBody>
      </p:sp>
      <p:sp>
        <p:nvSpPr>
          <p:cNvPr id="23" name="TextBox 22"/>
          <p:cNvSpPr txBox="1"/>
          <p:nvPr/>
        </p:nvSpPr>
        <p:spPr>
          <a:xfrm>
            <a:off x="22022979" y="8639581"/>
            <a:ext cx="342399" cy="6309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t" sz="3500" b="1">
                <a:solidFill>
                  <a:srgbClr val="FD7042"/>
                </a:solidFill>
              </a:rPr>
              <a:t>2</a:t>
            </a:r>
            <a:endParaRPr kumimoji="0" lang="ru-RU" sz="3500" b="1" i="0" u="none" strike="noStrike" cap="none" spc="0" normalizeH="0" baseline="0" dirty="0">
              <a:ln>
                <a:noFill/>
              </a:ln>
              <a:solidFill>
                <a:srgbClr val="FD7042"/>
              </a:solidFill>
              <a:effectLst/>
              <a:uFillTx/>
              <a:sym typeface="Arial"/>
            </a:endParaRPr>
          </a:p>
        </p:txBody>
      </p:sp>
      <p:sp>
        <p:nvSpPr>
          <p:cNvPr id="26" name="TextBox 25"/>
          <p:cNvSpPr txBox="1"/>
          <p:nvPr/>
        </p:nvSpPr>
        <p:spPr>
          <a:xfrm>
            <a:off x="16848616" y="2189686"/>
            <a:ext cx="412932"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t" sz="4500" b="1" i="0" u="none" strike="noStrike" cap="none" spc="0" normalizeH="0">
                <a:ln>
                  <a:noFill/>
                </a:ln>
                <a:solidFill>
                  <a:srgbClr val="363F47"/>
                </a:solidFill>
                <a:effectLst/>
                <a:uFillTx/>
                <a:latin typeface="+mj-lt"/>
                <a:ea typeface="+mj-ea"/>
                <a:cs typeface="+mj-cs"/>
                <a:sym typeface="Arial"/>
              </a:rPr>
              <a:t>1</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Согласно последним исследованиям, недостаток витамина D выявляется глобально во всем мире, даже в солнечных странах"/>
          <p:cNvSpPr txBox="1"/>
          <p:nvPr/>
        </p:nvSpPr>
        <p:spPr>
          <a:xfrm>
            <a:off x="1417319" y="600488"/>
            <a:ext cx="22295882" cy="32371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defRPr sz="6700" b="1" spc="-1">
                <a:solidFill>
                  <a:srgbClr val="363F47"/>
                </a:solidFill>
              </a:defRPr>
            </a:pPr>
            <a:r>
              <a:rPr dirty="0" err="1"/>
              <a:t>Viimased</a:t>
            </a:r>
            <a:r>
              <a:rPr dirty="0"/>
              <a:t> </a:t>
            </a:r>
            <a:r>
              <a:rPr dirty="0" err="1"/>
              <a:t>uuringud</a:t>
            </a:r>
            <a:r>
              <a:rPr dirty="0"/>
              <a:t> </a:t>
            </a:r>
            <a:r>
              <a:rPr dirty="0" err="1"/>
              <a:t>annavad</a:t>
            </a:r>
            <a:r>
              <a:rPr dirty="0"/>
              <a:t> </a:t>
            </a:r>
            <a:r>
              <a:rPr dirty="0" err="1"/>
              <a:t>märku</a:t>
            </a:r>
            <a:r>
              <a:rPr dirty="0"/>
              <a:t> </a:t>
            </a:r>
            <a:r>
              <a:rPr lang="et" sz="6700" dirty="0">
                <a:solidFill>
                  <a:srgbClr val="FD7042"/>
                </a:solidFill>
              </a:rPr>
              <a:t>D3-</a:t>
            </a:r>
            <a:r>
              <a:rPr dirty="0" err="1">
                <a:solidFill>
                  <a:srgbClr val="FD7042"/>
                </a:solidFill>
              </a:rPr>
              <a:t>vitamiini</a:t>
            </a:r>
            <a:r>
              <a:rPr lang="et" dirty="0">
                <a:solidFill>
                  <a:srgbClr val="FD7042"/>
                </a:solidFill>
              </a:rPr>
              <a:t> </a:t>
            </a:r>
            <a:r>
              <a:rPr dirty="0">
                <a:solidFill>
                  <a:srgbClr val="FD7042"/>
                </a:solidFill>
              </a:rPr>
              <a:t> </a:t>
            </a:r>
            <a:r>
              <a:rPr dirty="0" err="1">
                <a:solidFill>
                  <a:srgbClr val="FD7042"/>
                </a:solidFill>
              </a:rPr>
              <a:t>puudusest</a:t>
            </a:r>
            <a:r>
              <a:rPr dirty="0">
                <a:solidFill>
                  <a:srgbClr val="FD7042"/>
                </a:solidFill>
              </a:rPr>
              <a:t> </a:t>
            </a:r>
            <a:r>
              <a:rPr dirty="0" err="1">
                <a:solidFill>
                  <a:srgbClr val="FD7042"/>
                </a:solidFill>
              </a:rPr>
              <a:t>peaaegu</a:t>
            </a:r>
            <a:r>
              <a:rPr dirty="0">
                <a:solidFill>
                  <a:srgbClr val="FD7042"/>
                </a:solidFill>
              </a:rPr>
              <a:t> </a:t>
            </a:r>
            <a:r>
              <a:rPr dirty="0" err="1">
                <a:solidFill>
                  <a:srgbClr val="FD7042"/>
                </a:solidFill>
              </a:rPr>
              <a:t>kõikjal</a:t>
            </a:r>
            <a:r>
              <a:rPr dirty="0">
                <a:solidFill>
                  <a:srgbClr val="FD7042"/>
                </a:solidFill>
              </a:rPr>
              <a:t> </a:t>
            </a:r>
            <a:r>
              <a:rPr dirty="0" err="1">
                <a:solidFill>
                  <a:srgbClr val="FD7042"/>
                </a:solidFill>
              </a:rPr>
              <a:t>maailmas</a:t>
            </a:r>
            <a:r>
              <a:rPr dirty="0"/>
              <a:t>, ja </a:t>
            </a:r>
            <a:r>
              <a:rPr dirty="0" err="1"/>
              <a:t>seda</a:t>
            </a:r>
            <a:r>
              <a:rPr dirty="0"/>
              <a:t> </a:t>
            </a:r>
            <a:r>
              <a:rPr dirty="0" err="1"/>
              <a:t>isegi</a:t>
            </a:r>
            <a:r>
              <a:rPr dirty="0"/>
              <a:t> </a:t>
            </a:r>
            <a:r>
              <a:rPr dirty="0" err="1"/>
              <a:t>maades</a:t>
            </a:r>
            <a:r>
              <a:rPr dirty="0"/>
              <a:t>, </a:t>
            </a:r>
            <a:r>
              <a:rPr dirty="0" err="1"/>
              <a:t>kus</a:t>
            </a:r>
            <a:r>
              <a:rPr dirty="0"/>
              <a:t> </a:t>
            </a:r>
            <a:r>
              <a:rPr dirty="0" err="1"/>
              <a:t>päike</a:t>
            </a:r>
            <a:r>
              <a:rPr dirty="0"/>
              <a:t> </a:t>
            </a:r>
            <a:r>
              <a:rPr dirty="0" err="1"/>
              <a:t>paistab</a:t>
            </a:r>
            <a:r>
              <a:rPr dirty="0"/>
              <a:t> </a:t>
            </a:r>
            <a:r>
              <a:rPr dirty="0" err="1"/>
              <a:t>aastaringselt</a:t>
            </a:r>
            <a:r>
              <a:rPr dirty="0"/>
              <a:t> </a:t>
            </a:r>
          </a:p>
        </p:txBody>
      </p:sp>
      <p:pic>
        <p:nvPicPr>
          <p:cNvPr id="527" name="image7.png" descr="image7.png"/>
          <p:cNvPicPr>
            <a:picLocks noChangeAspect="1"/>
          </p:cNvPicPr>
          <p:nvPr/>
        </p:nvPicPr>
        <p:blipFill>
          <a:blip r:embed="rId2"/>
          <a:stretch>
            <a:fillRect/>
          </a:stretch>
        </p:blipFill>
        <p:spPr>
          <a:xfrm>
            <a:off x="1537560" y="12793680"/>
            <a:ext cx="1774081" cy="311401"/>
          </a:xfrm>
          <a:prstGeom prst="rect">
            <a:avLst/>
          </a:prstGeom>
          <a:ln w="12700">
            <a:miter lim="400000"/>
          </a:ln>
        </p:spPr>
      </p:pic>
      <p:sp>
        <p:nvSpPr>
          <p:cNvPr id="528"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
        <p:nvSpPr>
          <p:cNvPr id="529" name="Процент взрослого населения с дефицитом (ниже 25 нмоль/л) или недостаточностью (менее 50 нмоль/л) витамина D3"/>
          <p:cNvSpPr txBox="1"/>
          <p:nvPr/>
        </p:nvSpPr>
        <p:spPr>
          <a:xfrm>
            <a:off x="1430640" y="9732508"/>
            <a:ext cx="3808801" cy="17807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rtl="0">
              <a:lnSpc>
                <a:spcPct val="120000"/>
              </a:lnSpc>
              <a:defRPr sz="2000" spc="-1">
                <a:solidFill>
                  <a:srgbClr val="36414D"/>
                </a:solidFill>
              </a:defRPr>
            </a:pPr>
            <a:r>
              <a:t>Täiskasvanute protsent</a:t>
            </a:r>
            <a:br/>
            <a:r>
              <a:t>D3-vitamiini täieliku vaeguse korral –</a:t>
            </a:r>
            <a:br/>
            <a:r>
              <a:rPr lang="et" b="1"/>
              <a:t>alla 25 nmol/l</a:t>
            </a:r>
            <a:r>
              <a:t> või puuduse korral – </a:t>
            </a:r>
            <a:r>
              <a:rPr lang="et" b="1"/>
              <a:t>alla 50 nmol/l.</a:t>
            </a:r>
          </a:p>
        </p:txBody>
      </p:sp>
      <p:sp>
        <p:nvSpPr>
          <p:cNvPr id="530" name="Прямоугольник"/>
          <p:cNvSpPr/>
          <p:nvPr/>
        </p:nvSpPr>
        <p:spPr>
          <a:xfrm>
            <a:off x="819149" y="9483839"/>
            <a:ext cx="4651049" cy="2277721"/>
          </a:xfrm>
          <a:prstGeom prst="rect">
            <a:avLst/>
          </a:prstGeom>
          <a:ln w="25400">
            <a:solidFill>
              <a:schemeClr val="accent5"/>
            </a:solidFill>
          </a:ln>
        </p:spPr>
        <p:txBody>
          <a:bodyPr lIns="45719" rIns="45719" rtlCol="0"/>
          <a:lstStyle/>
          <a:p>
            <a:pPr rtl="0"/>
            <a:endParaRPr/>
          </a:p>
        </p:txBody>
      </p:sp>
      <p:sp>
        <p:nvSpPr>
          <p:cNvPr id="531" name="Дефицит"/>
          <p:cNvSpPr txBox="1"/>
          <p:nvPr/>
        </p:nvSpPr>
        <p:spPr>
          <a:xfrm>
            <a:off x="2042279" y="5196450"/>
            <a:ext cx="2803321" cy="4225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nSpc>
                <a:spcPct val="140000"/>
              </a:lnSpc>
              <a:defRPr sz="2200" b="1" spc="-1">
                <a:solidFill>
                  <a:srgbClr val="36414D"/>
                </a:solidFill>
              </a:defRPr>
            </a:lvl1pPr>
          </a:lstStyle>
          <a:p>
            <a:pPr rtl="0"/>
            <a:r>
              <a:t>Defitsiit</a:t>
            </a:r>
          </a:p>
        </p:txBody>
      </p:sp>
      <p:sp>
        <p:nvSpPr>
          <p:cNvPr id="532" name="Прямоугольник"/>
          <p:cNvSpPr/>
          <p:nvPr/>
        </p:nvSpPr>
        <p:spPr>
          <a:xfrm>
            <a:off x="1445399" y="5194799"/>
            <a:ext cx="415441" cy="425521"/>
          </a:xfrm>
          <a:prstGeom prst="rect">
            <a:avLst/>
          </a:prstGeom>
          <a:solidFill>
            <a:srgbClr val="CF4945"/>
          </a:solidFill>
          <a:ln w="12700">
            <a:miter lim="400000"/>
          </a:ln>
        </p:spPr>
        <p:txBody>
          <a:bodyPr lIns="45719" rIns="45719" rtlCol="0"/>
          <a:lstStyle/>
          <a:p>
            <a:pPr rtl="0"/>
            <a:endParaRPr/>
          </a:p>
        </p:txBody>
      </p:sp>
      <p:sp>
        <p:nvSpPr>
          <p:cNvPr id="533" name="Прямоугольник"/>
          <p:cNvSpPr/>
          <p:nvPr/>
        </p:nvSpPr>
        <p:spPr>
          <a:xfrm>
            <a:off x="1445399" y="5860439"/>
            <a:ext cx="415441" cy="425521"/>
          </a:xfrm>
          <a:prstGeom prst="rect">
            <a:avLst/>
          </a:prstGeom>
          <a:solidFill>
            <a:srgbClr val="E3C456"/>
          </a:solidFill>
          <a:ln w="12700">
            <a:miter lim="400000"/>
          </a:ln>
        </p:spPr>
        <p:txBody>
          <a:bodyPr lIns="45719" rIns="45719" rtlCol="0"/>
          <a:lstStyle/>
          <a:p>
            <a:pPr rtl="0"/>
            <a:endParaRPr/>
          </a:p>
        </p:txBody>
      </p:sp>
      <p:sp>
        <p:nvSpPr>
          <p:cNvPr id="534" name="Недостаток"/>
          <p:cNvSpPr txBox="1"/>
          <p:nvPr/>
        </p:nvSpPr>
        <p:spPr>
          <a:xfrm>
            <a:off x="2042279" y="5862090"/>
            <a:ext cx="2803321" cy="4225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nSpc>
                <a:spcPct val="140000"/>
              </a:lnSpc>
              <a:defRPr sz="2200" b="1" spc="-1">
                <a:solidFill>
                  <a:srgbClr val="36414D"/>
                </a:solidFill>
              </a:defRPr>
            </a:lvl1pPr>
          </a:lstStyle>
          <a:p>
            <a:pPr rtl="0"/>
            <a:r>
              <a:t>Puudulikkus</a:t>
            </a:r>
          </a:p>
        </p:txBody>
      </p:sp>
      <p:graphicFrame>
        <p:nvGraphicFramePr>
          <p:cNvPr id="15" name="Двухмерная столбчатая диаграмма"/>
          <p:cNvGraphicFramePr/>
          <p:nvPr/>
        </p:nvGraphicFramePr>
        <p:xfrm>
          <a:off x="6341040" y="4916880"/>
          <a:ext cx="16490880" cy="71852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image7.png" descr="image7.png"/>
          <p:cNvPicPr>
            <a:picLocks noChangeAspect="1"/>
          </p:cNvPicPr>
          <p:nvPr/>
        </p:nvPicPr>
        <p:blipFill>
          <a:blip r:embed="rId3"/>
          <a:stretch>
            <a:fillRect/>
          </a:stretch>
        </p:blipFill>
        <p:spPr>
          <a:xfrm>
            <a:off x="1537560" y="12793680"/>
            <a:ext cx="1774081" cy="311401"/>
          </a:xfrm>
          <a:prstGeom prst="rect">
            <a:avLst/>
          </a:prstGeom>
          <a:ln w="12700">
            <a:miter lim="400000"/>
          </a:ln>
        </p:spPr>
      </p:pic>
      <p:sp>
        <p:nvSpPr>
          <p:cNvPr id="540"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
        <p:nvSpPr>
          <p:cNvPr id="541"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txBox="1"/>
          <p:nvPr/>
        </p:nvSpPr>
        <p:spPr>
          <a:xfrm>
            <a:off x="1480319" y="2279333"/>
            <a:ext cx="9918722" cy="34880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rtl="0">
              <a:lnSpc>
                <a:spcPct val="110000"/>
              </a:lnSpc>
              <a:spcBef>
                <a:spcPts val="1500"/>
              </a:spcBef>
              <a:defRPr sz="4000" spc="-1">
                <a:solidFill>
                  <a:srgbClr val="363F47"/>
                </a:solidFill>
              </a:defRPr>
            </a:pPr>
            <a:r>
              <a:t>Kõigi organite ja süsteemide täiuslikuks toimimiseks</a:t>
            </a:r>
            <a:br>
              <a:rPr dirty="0"/>
            </a:br>
            <a:r>
              <a:t>tuleb </a:t>
            </a:r>
            <a:r>
              <a:rPr lang="et" sz="4000"/>
              <a:t>D3-vitamiin</a:t>
            </a:r>
            <a:r>
              <a:t> manustada</a:t>
            </a:r>
            <a:br>
              <a:rPr dirty="0"/>
            </a:br>
            <a:r>
              <a:t>piisavas koguses, kusjuures</a:t>
            </a:r>
            <a:br>
              <a:rPr dirty="0"/>
            </a:br>
            <a:r>
              <a:t>see peab olema ka</a:t>
            </a:r>
            <a:br>
              <a:rPr b="1" dirty="0">
                <a:solidFill>
                  <a:schemeClr val="accent5"/>
                </a:solidFill>
              </a:rPr>
            </a:br>
            <a:r>
              <a:rPr lang="et" b="1">
                <a:solidFill>
                  <a:schemeClr val="accent5"/>
                </a:solidFill>
              </a:rPr>
              <a:t>kõrge imendumisvõimega</a:t>
            </a:r>
            <a:endParaRPr b="1" dirty="0">
              <a:solidFill>
                <a:schemeClr val="accent5"/>
              </a:solidFill>
            </a:endParaRPr>
          </a:p>
        </p:txBody>
      </p:sp>
      <p:sp>
        <p:nvSpPr>
          <p:cNvPr id="545" name="В составе спрея — МСT- жирные кислоты которые способствуют более быстрому и естественному усвоению Витамина D"/>
          <p:cNvSpPr txBox="1"/>
          <p:nvPr/>
        </p:nvSpPr>
        <p:spPr>
          <a:xfrm>
            <a:off x="1433880" y="6031227"/>
            <a:ext cx="11987280" cy="51808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rtl="0">
              <a:lnSpc>
                <a:spcPct val="110000"/>
              </a:lnSpc>
              <a:defRPr sz="6000" b="1" spc="-1">
                <a:solidFill>
                  <a:srgbClr val="363F47"/>
                </a:solidFill>
              </a:defRPr>
            </a:pPr>
            <a:r>
              <a:rPr dirty="0" err="1"/>
              <a:t>Sprei</a:t>
            </a:r>
            <a:r>
              <a:rPr dirty="0"/>
              <a:t> </a:t>
            </a:r>
            <a:r>
              <a:rPr dirty="0" err="1"/>
              <a:t>koostises</a:t>
            </a:r>
            <a:r>
              <a:rPr dirty="0"/>
              <a:t> on </a:t>
            </a:r>
            <a:br>
              <a:rPr lang="en-US" dirty="0"/>
            </a:br>
            <a:r>
              <a:rPr dirty="0">
                <a:solidFill>
                  <a:srgbClr val="FD7042"/>
                </a:solidFill>
              </a:rPr>
              <a:t>MCT-</a:t>
            </a:r>
            <a:r>
              <a:rPr dirty="0" err="1">
                <a:solidFill>
                  <a:srgbClr val="FD7042"/>
                </a:solidFill>
              </a:rPr>
              <a:t>rasvhapped</a:t>
            </a:r>
            <a:r>
              <a:rPr dirty="0"/>
              <a:t>, mis </a:t>
            </a:r>
            <a:r>
              <a:rPr dirty="0" err="1"/>
              <a:t>soodustavad</a:t>
            </a:r>
            <a:br>
              <a:rPr dirty="0"/>
            </a:br>
            <a:r>
              <a:rPr lang="et" sz="6000" dirty="0">
                <a:solidFill>
                  <a:srgbClr val="363F47"/>
                </a:solidFill>
              </a:rPr>
              <a:t>D3-vitamiini</a:t>
            </a:r>
            <a:r>
              <a:rPr dirty="0"/>
              <a:t> </a:t>
            </a:r>
            <a:r>
              <a:rPr dirty="0" err="1"/>
              <a:t>kiiret</a:t>
            </a:r>
            <a:r>
              <a:rPr dirty="0"/>
              <a:t> ja </a:t>
            </a:r>
            <a:r>
              <a:rPr dirty="0" err="1"/>
              <a:t>loomulikku</a:t>
            </a:r>
            <a:r>
              <a:rPr dirty="0"/>
              <a:t> </a:t>
            </a:r>
            <a:r>
              <a:rPr dirty="0" err="1"/>
              <a:t>imendumist</a:t>
            </a:r>
            <a:endParaRPr dirty="0">
              <a:solidFill>
                <a:srgbClr val="363F47"/>
              </a:solidFill>
            </a:endParaRPr>
          </a:p>
        </p:txBody>
      </p:sp>
      <p:pic>
        <p:nvPicPr>
          <p:cNvPr id="546" name="image11.png" descr="image11.png"/>
          <p:cNvPicPr>
            <a:picLocks noChangeAspect="1"/>
          </p:cNvPicPr>
          <p:nvPr/>
        </p:nvPicPr>
        <p:blipFill>
          <a:blip r:embed="rId4"/>
          <a:stretch>
            <a:fillRect/>
          </a:stretch>
        </p:blipFill>
        <p:spPr>
          <a:xfrm>
            <a:off x="13616122" y="1476000"/>
            <a:ext cx="10219681" cy="1093896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6" name="Сгруппировать"/>
          <p:cNvGrpSpPr/>
          <p:nvPr/>
        </p:nvGrpSpPr>
        <p:grpSpPr>
          <a:xfrm>
            <a:off x="9421200" y="342720"/>
            <a:ext cx="14645521" cy="18793801"/>
            <a:chOff x="0" y="0"/>
            <a:chExt cx="14645519" cy="18793800"/>
          </a:xfrm>
        </p:grpSpPr>
        <p:pic>
          <p:nvPicPr>
            <p:cNvPr id="554" name="image13.png" descr="image13.png"/>
            <p:cNvPicPr>
              <a:picLocks noChangeAspect="1"/>
            </p:cNvPicPr>
            <p:nvPr/>
          </p:nvPicPr>
          <p:blipFill>
            <a:blip r:embed="rId3"/>
            <a:stretch>
              <a:fillRect/>
            </a:stretch>
          </p:blipFill>
          <p:spPr>
            <a:xfrm>
              <a:off x="8879399" y="1753559"/>
              <a:ext cx="5766122" cy="17040242"/>
            </a:xfrm>
            <a:prstGeom prst="rect">
              <a:avLst/>
            </a:prstGeom>
            <a:ln w="12700" cap="flat">
              <a:noFill/>
              <a:miter lim="400000"/>
            </a:ln>
            <a:effectLst/>
          </p:spPr>
        </p:pic>
        <p:pic>
          <p:nvPicPr>
            <p:cNvPr id="555" name="image14.png" descr="image14.png"/>
            <p:cNvPicPr>
              <a:picLocks noChangeAspect="1"/>
            </p:cNvPicPr>
            <p:nvPr/>
          </p:nvPicPr>
          <p:blipFill>
            <a:blip r:embed="rId4">
              <a:alphaModFix amt="76000"/>
            </a:blip>
            <a:stretch>
              <a:fillRect/>
            </a:stretch>
          </p:blipFill>
          <p:spPr>
            <a:xfrm flipH="1">
              <a:off x="0" y="0"/>
              <a:ext cx="9999720" cy="6986880"/>
            </a:xfrm>
            <a:prstGeom prst="rect">
              <a:avLst/>
            </a:prstGeom>
            <a:ln w="12700" cap="flat">
              <a:noFill/>
              <a:miter lim="400000"/>
            </a:ln>
            <a:effectLst/>
          </p:spPr>
        </p:pic>
      </p:grpSp>
      <p:pic>
        <p:nvPicPr>
          <p:cNvPr id="557" name="image7.png" descr="image7.png"/>
          <p:cNvPicPr>
            <a:picLocks noChangeAspect="1"/>
          </p:cNvPicPr>
          <p:nvPr/>
        </p:nvPicPr>
        <p:blipFill>
          <a:blip r:embed="rId5"/>
          <a:stretch>
            <a:fillRect/>
          </a:stretch>
        </p:blipFill>
        <p:spPr>
          <a:xfrm>
            <a:off x="1537560" y="12793680"/>
            <a:ext cx="1774081" cy="311401"/>
          </a:xfrm>
          <a:prstGeom prst="rect">
            <a:avLst/>
          </a:prstGeom>
          <a:ln w="12700">
            <a:miter lim="400000"/>
          </a:ln>
        </p:spPr>
      </p:pic>
      <p:sp>
        <p:nvSpPr>
          <p:cNvPr id="558"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
        <p:nvSpPr>
          <p:cNvPr id="559" name="Мельчайшие частицы спрея легко проникают в кровоток через слизистую полости рта. Мелкодисперсное распыление увеличивает площадь усвоения."/>
          <p:cNvSpPr txBox="1"/>
          <p:nvPr/>
        </p:nvSpPr>
        <p:spPr>
          <a:xfrm>
            <a:off x="1417320" y="6169571"/>
            <a:ext cx="14646601" cy="19103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nSpc>
                <a:spcPct val="110000"/>
              </a:lnSpc>
              <a:defRPr sz="4000" spc="-1">
                <a:solidFill>
                  <a:srgbClr val="FFFFFF"/>
                </a:solidFill>
              </a:defRPr>
            </a:lvl1pPr>
          </a:lstStyle>
          <a:p>
            <a:pPr rtl="0"/>
            <a:r>
              <a:t>Aerosooli väikseimad osakesed imenduvad suu limaskesta kaudu hõlpsasti vereringesse. Peenpihustus suurendab imendumisala.</a:t>
            </a:r>
          </a:p>
        </p:txBody>
      </p:sp>
      <p:sp>
        <p:nvSpPr>
          <p:cNvPr id="561" name="Форма спрея — эффективный способ доставки витамина"/>
          <p:cNvSpPr txBox="1"/>
          <p:nvPr/>
        </p:nvSpPr>
        <p:spPr>
          <a:xfrm>
            <a:off x="1417320" y="1341152"/>
            <a:ext cx="11295720" cy="34679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90000"/>
              </a:lnSpc>
              <a:defRPr sz="8000" b="1" spc="-1">
                <a:solidFill>
                  <a:srgbClr val="FFFFFF"/>
                </a:solidFill>
              </a:defRPr>
            </a:pPr>
            <a:r>
              <a:rPr dirty="0" err="1"/>
              <a:t>Sprei</a:t>
            </a:r>
            <a:r>
              <a:rPr dirty="0"/>
              <a:t> on </a:t>
            </a:r>
            <a:r>
              <a:rPr dirty="0" err="1"/>
              <a:t>tõhus</a:t>
            </a:r>
            <a:r>
              <a:rPr dirty="0"/>
              <a:t> </a:t>
            </a:r>
            <a:r>
              <a:rPr dirty="0" err="1"/>
              <a:t>moodus</a:t>
            </a:r>
            <a:r>
              <a:rPr dirty="0"/>
              <a:t> </a:t>
            </a:r>
            <a:r>
              <a:rPr dirty="0" err="1"/>
              <a:t>vitamiinide</a:t>
            </a:r>
            <a:r>
              <a:rPr dirty="0"/>
              <a:t> </a:t>
            </a:r>
            <a:r>
              <a:rPr dirty="0" err="1"/>
              <a:t>manustamiseks</a:t>
            </a:r>
            <a:r>
              <a:rPr dirty="0"/>
              <a:t> </a:t>
            </a:r>
          </a:p>
        </p:txBody>
      </p:sp>
      <p:sp>
        <p:nvSpPr>
          <p:cNvPr id="562" name="Эффективность жирорастворимой формы витамина в виде спрея клинически доказана*"/>
          <p:cNvSpPr txBox="1"/>
          <p:nvPr/>
        </p:nvSpPr>
        <p:spPr>
          <a:xfrm>
            <a:off x="1417320" y="8521451"/>
            <a:ext cx="13601880" cy="3149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nSpc>
                <a:spcPct val="110000"/>
              </a:lnSpc>
              <a:defRPr sz="6000" b="1" spc="-1">
                <a:solidFill>
                  <a:srgbClr val="FCF199"/>
                </a:solidFill>
              </a:defRPr>
            </a:lvl1pPr>
          </a:lstStyle>
          <a:p>
            <a:pPr rtl="0"/>
            <a:r>
              <a:t>Rasvlahustuva vitamiini sprei efektiivne toime on kliiniliselt tõestatud</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image7.png" descr="image7.png"/>
          <p:cNvPicPr>
            <a:picLocks noChangeAspect="1"/>
          </p:cNvPicPr>
          <p:nvPr/>
        </p:nvPicPr>
        <p:blipFill>
          <a:blip r:embed="rId2"/>
          <a:stretch>
            <a:fillRect/>
          </a:stretch>
        </p:blipFill>
        <p:spPr>
          <a:xfrm>
            <a:off x="1537560" y="12793680"/>
            <a:ext cx="1774081" cy="311401"/>
          </a:xfrm>
          <a:prstGeom prst="rect">
            <a:avLst/>
          </a:prstGeom>
          <a:ln w="12700">
            <a:miter lim="400000"/>
          </a:ln>
        </p:spPr>
      </p:pic>
      <p:sp>
        <p:nvSpPr>
          <p:cNvPr id="567"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
        <p:nvSpPr>
          <p:cNvPr id="568" name="Легко проникает в кровоток"/>
          <p:cNvSpPr txBox="1"/>
          <p:nvPr/>
        </p:nvSpPr>
        <p:spPr>
          <a:xfrm>
            <a:off x="2035439" y="10060585"/>
            <a:ext cx="4065121" cy="12722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gn="ctr">
              <a:lnSpc>
                <a:spcPct val="108000"/>
              </a:lnSpc>
              <a:defRPr sz="4000" spc="-1">
                <a:solidFill>
                  <a:srgbClr val="363F47"/>
                </a:solidFill>
              </a:defRPr>
            </a:lvl1pPr>
          </a:lstStyle>
          <a:p>
            <a:pPr rtl="0"/>
            <a:r>
              <a:t>Siseneb hõlpsasti vereringesse</a:t>
            </a:r>
          </a:p>
        </p:txBody>
      </p:sp>
      <p:sp>
        <p:nvSpPr>
          <p:cNvPr id="569" name="Увеличивает площадь усвоения"/>
          <p:cNvSpPr txBox="1"/>
          <p:nvPr/>
        </p:nvSpPr>
        <p:spPr>
          <a:xfrm>
            <a:off x="8981999" y="10043665"/>
            <a:ext cx="6271562" cy="12722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algn="ctr" rtl="0">
              <a:lnSpc>
                <a:spcPct val="108000"/>
              </a:lnSpc>
              <a:defRPr sz="4000" spc="-1">
                <a:solidFill>
                  <a:srgbClr val="363F47"/>
                </a:solidFill>
              </a:defRPr>
            </a:pPr>
            <a:r>
              <a:t>Suurenenud</a:t>
            </a:r>
            <a:br/>
            <a:r>
              <a:t>imendumisvõime</a:t>
            </a:r>
          </a:p>
        </p:txBody>
      </p:sp>
      <p:sp>
        <p:nvSpPr>
          <p:cNvPr id="570" name="Эффективность клинически доказана"/>
          <p:cNvSpPr txBox="1"/>
          <p:nvPr/>
        </p:nvSpPr>
        <p:spPr>
          <a:xfrm>
            <a:off x="16888680" y="10043665"/>
            <a:ext cx="6599881" cy="12722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lvl1pPr algn="ctr">
              <a:lnSpc>
                <a:spcPct val="108000"/>
              </a:lnSpc>
              <a:defRPr sz="4000" spc="-1">
                <a:solidFill>
                  <a:srgbClr val="363F47"/>
                </a:solidFill>
              </a:defRPr>
            </a:lvl1pPr>
          </a:lstStyle>
          <a:p>
            <a:pPr rtl="0"/>
            <a:r>
              <a:t>Tõhusus on kliiniliselt tõestatud</a:t>
            </a:r>
          </a:p>
        </p:txBody>
      </p:sp>
      <p:pic>
        <p:nvPicPr>
          <p:cNvPr id="571" name="image15.png" descr="image15.png"/>
          <p:cNvPicPr>
            <a:picLocks noChangeAspect="1"/>
          </p:cNvPicPr>
          <p:nvPr/>
        </p:nvPicPr>
        <p:blipFill>
          <a:blip r:embed="rId3"/>
          <a:stretch>
            <a:fillRect/>
          </a:stretch>
        </p:blipFill>
        <p:spPr>
          <a:xfrm>
            <a:off x="17013959" y="3881571"/>
            <a:ext cx="6349321" cy="6349320"/>
          </a:xfrm>
          <a:prstGeom prst="rect">
            <a:avLst/>
          </a:prstGeom>
          <a:ln w="12700">
            <a:miter lim="400000"/>
          </a:ln>
        </p:spPr>
      </p:pic>
      <p:pic>
        <p:nvPicPr>
          <p:cNvPr id="573" name="image17.png" descr="image17.png"/>
          <p:cNvPicPr>
            <a:picLocks noChangeAspect="1"/>
          </p:cNvPicPr>
          <p:nvPr/>
        </p:nvPicPr>
        <p:blipFill>
          <a:blip r:embed="rId4"/>
          <a:srcRect l="15807" t="17573" r="12723" b="11863"/>
          <a:stretch>
            <a:fillRect/>
          </a:stretch>
        </p:blipFill>
        <p:spPr>
          <a:xfrm>
            <a:off x="1800359" y="4716411"/>
            <a:ext cx="4535642" cy="4478041"/>
          </a:xfrm>
          <a:prstGeom prst="rect">
            <a:avLst/>
          </a:prstGeom>
          <a:ln w="12700">
            <a:miter lim="400000"/>
          </a:ln>
        </p:spPr>
      </p:pic>
      <p:pic>
        <p:nvPicPr>
          <p:cNvPr id="574" name="image18.png" descr="image18.png"/>
          <p:cNvPicPr>
            <a:picLocks noChangeAspect="1"/>
          </p:cNvPicPr>
          <p:nvPr/>
        </p:nvPicPr>
        <p:blipFill>
          <a:blip r:embed="rId5"/>
          <a:srcRect l="2958"/>
          <a:stretch>
            <a:fillRect/>
          </a:stretch>
        </p:blipFill>
        <p:spPr>
          <a:xfrm>
            <a:off x="9688680" y="4437770"/>
            <a:ext cx="4857841" cy="5177161"/>
          </a:xfrm>
          <a:prstGeom prst="rect">
            <a:avLst/>
          </a:prstGeom>
          <a:ln w="12700">
            <a:miter lim="400000"/>
          </a:ln>
        </p:spPr>
      </p:pic>
      <p:sp>
        <p:nvSpPr>
          <p:cNvPr id="575" name="Преимущества мелкодисперсного распыления витамина D"/>
          <p:cNvSpPr txBox="1"/>
          <p:nvPr/>
        </p:nvSpPr>
        <p:spPr>
          <a:xfrm>
            <a:off x="1417320" y="1489752"/>
            <a:ext cx="21502080" cy="13750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defRPr sz="8000" b="1" spc="-1">
                <a:solidFill>
                  <a:srgbClr val="363F47"/>
                </a:solidFill>
              </a:defRPr>
            </a:pPr>
            <a:r>
              <a:rPr lang="et" sz="8000" dirty="0"/>
              <a:t>D3-vitamiini </a:t>
            </a:r>
            <a:r>
              <a:rPr lang="et" sz="8000" dirty="0">
                <a:solidFill>
                  <a:srgbClr val="FD7042"/>
                </a:solidFill>
              </a:rPr>
              <a:t>sprei</a:t>
            </a:r>
            <a:r>
              <a:rPr lang="et" sz="8000" dirty="0"/>
              <a:t> eelised:</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424" t="8702" r="321" b="7589"/>
          <a:stretch/>
        </p:blipFill>
        <p:spPr>
          <a:xfrm>
            <a:off x="-1547446" y="-179755"/>
            <a:ext cx="27431999" cy="15423663"/>
          </a:xfrm>
          <a:prstGeom prst="rect">
            <a:avLst/>
          </a:prstGeom>
        </p:spPr>
      </p:pic>
      <p:pic>
        <p:nvPicPr>
          <p:cNvPr id="580" name="image7.png" descr="image7.png"/>
          <p:cNvPicPr>
            <a:picLocks noChangeAspect="1"/>
          </p:cNvPicPr>
          <p:nvPr/>
        </p:nvPicPr>
        <p:blipFill>
          <a:blip r:embed="rId3"/>
          <a:stretch>
            <a:fillRect/>
          </a:stretch>
        </p:blipFill>
        <p:spPr>
          <a:xfrm>
            <a:off x="1537560" y="12793680"/>
            <a:ext cx="1774081" cy="311401"/>
          </a:xfrm>
          <a:prstGeom prst="rect">
            <a:avLst/>
          </a:prstGeom>
          <a:ln w="12700">
            <a:miter lim="400000"/>
          </a:ln>
        </p:spPr>
      </p:pic>
      <p:sp>
        <p:nvSpPr>
          <p:cNvPr id="581"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sp>
        <p:nvSpPr>
          <p:cNvPr id="582" name="D-Spray"/>
          <p:cNvSpPr txBox="1"/>
          <p:nvPr/>
        </p:nvSpPr>
        <p:spPr>
          <a:xfrm>
            <a:off x="11871441" y="522543"/>
            <a:ext cx="11911680" cy="18362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08000"/>
              </a:lnSpc>
              <a:defRPr sz="11700" b="1" spc="-1">
                <a:solidFill>
                  <a:schemeClr val="accent5"/>
                </a:solidFill>
              </a:defRPr>
            </a:lvl1pPr>
          </a:lstStyle>
          <a:p>
            <a:pPr rtl="0"/>
            <a:r>
              <a:rPr lang="et" sz="11000"/>
              <a:t>D-Spray 2000</a:t>
            </a:r>
            <a:endParaRPr sz="11000" dirty="0"/>
          </a:p>
        </p:txBody>
      </p:sp>
      <p:sp>
        <p:nvSpPr>
          <p:cNvPr id="583" name="Здоровье у тебя в кармане"/>
          <p:cNvSpPr txBox="1"/>
          <p:nvPr/>
        </p:nvSpPr>
        <p:spPr>
          <a:xfrm>
            <a:off x="12058281" y="2260908"/>
            <a:ext cx="8235721" cy="22093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760" tIns="50760" rIns="50760" bIns="50760" rtlCol="0" anchor="ctr">
            <a:spAutoFit/>
          </a:bodyPr>
          <a:lstStyle/>
          <a:p>
            <a:pPr rtl="0">
              <a:lnSpc>
                <a:spcPct val="108000"/>
              </a:lnSpc>
              <a:defRPr sz="7100" b="1" spc="-1">
                <a:solidFill>
                  <a:srgbClr val="FFFFFF"/>
                </a:solidFill>
              </a:defRPr>
            </a:pPr>
            <a:r>
              <a:t>Võta tervis</a:t>
            </a:r>
            <a:br>
              <a:rPr dirty="0"/>
            </a:br>
            <a:r>
              <a:t>oma taskust!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image7.png" descr="image7.png"/>
          <p:cNvPicPr>
            <a:picLocks noChangeAspect="1"/>
          </p:cNvPicPr>
          <p:nvPr/>
        </p:nvPicPr>
        <p:blipFill>
          <a:blip r:embed="rId3"/>
          <a:stretch>
            <a:fillRect/>
          </a:stretch>
        </p:blipFill>
        <p:spPr>
          <a:xfrm>
            <a:off x="1537560" y="12793680"/>
            <a:ext cx="1774081" cy="311401"/>
          </a:xfrm>
          <a:prstGeom prst="rect">
            <a:avLst/>
          </a:prstGeom>
          <a:ln w="12700">
            <a:miter lim="400000"/>
          </a:ln>
        </p:spPr>
      </p:pic>
      <p:sp>
        <p:nvSpPr>
          <p:cNvPr id="592"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33414E"/>
                </a:solidFill>
              </a:defRPr>
            </a:lvl1pPr>
          </a:lstStyle>
          <a:p>
            <a:pPr rtl="0"/>
            <a:r>
              <a:t>D-Spray</a:t>
            </a:r>
          </a:p>
        </p:txBody>
      </p:sp>
      <p:sp>
        <p:nvSpPr>
          <p:cNvPr id="593" name="Не нужно запивать"/>
          <p:cNvSpPr txBox="1"/>
          <p:nvPr/>
        </p:nvSpPr>
        <p:spPr>
          <a:xfrm>
            <a:off x="17419444" y="9987767"/>
            <a:ext cx="4050721" cy="5868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20000"/>
              </a:lnSpc>
              <a:defRPr sz="3100" spc="-1">
                <a:solidFill>
                  <a:srgbClr val="FFFFFF"/>
                </a:solidFill>
              </a:defRPr>
            </a:lvl1pPr>
          </a:lstStyle>
          <a:p>
            <a:pPr rtl="0"/>
            <a:r>
              <a:t>Vett pole vaja peale juua</a:t>
            </a:r>
            <a:endParaRPr dirty="0"/>
          </a:p>
        </p:txBody>
      </p:sp>
      <p:sp>
        <p:nvSpPr>
          <p:cNvPr id="594" name="1 нажатие дозатора — суточная доза потребления"/>
          <p:cNvSpPr txBox="1"/>
          <p:nvPr/>
        </p:nvSpPr>
        <p:spPr>
          <a:xfrm>
            <a:off x="4176000" y="5659046"/>
            <a:ext cx="5580720" cy="12888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20000"/>
              </a:lnSpc>
              <a:defRPr sz="3100" spc="-1">
                <a:solidFill>
                  <a:srgbClr val="FFFFFF"/>
                </a:solidFill>
              </a:defRPr>
            </a:pPr>
            <a:r>
              <a:t>Dosaatori 1 vajutus –</a:t>
            </a:r>
            <a:br>
              <a:rPr dirty="0"/>
            </a:br>
            <a:r>
              <a:rPr lang="et"/>
              <a:t>2000 IU (50 μg)</a:t>
            </a:r>
            <a:endParaRPr dirty="0"/>
          </a:p>
        </p:txBody>
      </p:sp>
      <p:sp>
        <p:nvSpPr>
          <p:cNvPr id="595" name="Упаковка 10 мл содержит 170 доз"/>
          <p:cNvSpPr txBox="1"/>
          <p:nvPr/>
        </p:nvSpPr>
        <p:spPr>
          <a:xfrm>
            <a:off x="4176000" y="3647673"/>
            <a:ext cx="4050721" cy="11743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08000"/>
              </a:lnSpc>
              <a:defRPr sz="3100" spc="-1">
                <a:solidFill>
                  <a:srgbClr val="FFFFFF"/>
                </a:solidFill>
              </a:defRPr>
            </a:lvl1pPr>
          </a:lstStyle>
          <a:p>
            <a:pPr rtl="0"/>
            <a:r>
              <a:t>10 ml pakend sisaldab 170 annust</a:t>
            </a:r>
          </a:p>
        </p:txBody>
      </p:sp>
      <p:sp>
        <p:nvSpPr>
          <p:cNvPr id="596" name="D-Spray — Витамин D3 в форме спрея"/>
          <p:cNvSpPr txBox="1"/>
          <p:nvPr/>
        </p:nvSpPr>
        <p:spPr>
          <a:xfrm>
            <a:off x="2112119" y="571591"/>
            <a:ext cx="19800823" cy="13336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760" tIns="50760" rIns="50760" bIns="50760" rtlCol="0" anchor="ctr">
            <a:spAutoFit/>
          </a:bodyPr>
          <a:lstStyle/>
          <a:p>
            <a:pPr rtl="0">
              <a:defRPr sz="8000" b="1" spc="-1">
                <a:solidFill>
                  <a:srgbClr val="FFFFFF"/>
                </a:solidFill>
              </a:defRPr>
            </a:pPr>
            <a:r>
              <a:rPr dirty="0"/>
              <a:t>D-Spray – </a:t>
            </a:r>
            <a:r>
              <a:rPr lang="et" sz="8000" dirty="0"/>
              <a:t>D</a:t>
            </a:r>
            <a:r>
              <a:rPr dirty="0"/>
              <a:t>3-vitamiini</a:t>
            </a:r>
            <a:r>
              <a:rPr lang="et" sz="8000" dirty="0"/>
              <a:t> </a:t>
            </a:r>
            <a:r>
              <a:rPr dirty="0" err="1">
                <a:solidFill>
                  <a:srgbClr val="FDF098"/>
                </a:solidFill>
              </a:rPr>
              <a:t>sprei</a:t>
            </a:r>
            <a:r>
              <a:rPr lang="et-EE" dirty="0">
                <a:solidFill>
                  <a:srgbClr val="FDF098"/>
                </a:solidFill>
              </a:rPr>
              <a:t> vormis</a:t>
            </a:r>
            <a:r>
              <a:rPr dirty="0">
                <a:solidFill>
                  <a:srgbClr val="FDF098"/>
                </a:solidFill>
              </a:rPr>
              <a:t> </a:t>
            </a:r>
          </a:p>
        </p:txBody>
      </p:sp>
      <p:sp>
        <p:nvSpPr>
          <p:cNvPr id="597" name="Удобно носить с собой, чтобы принимать без пропусков"/>
          <p:cNvSpPr txBox="1"/>
          <p:nvPr/>
        </p:nvSpPr>
        <p:spPr>
          <a:xfrm>
            <a:off x="17419444" y="7627424"/>
            <a:ext cx="6324481" cy="12888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20000"/>
              </a:lnSpc>
              <a:defRPr sz="3100" spc="-1">
                <a:solidFill>
                  <a:srgbClr val="FFFFFF"/>
                </a:solidFill>
              </a:defRPr>
            </a:pPr>
            <a:r>
              <a:t>Mugav kaasas kanda</a:t>
            </a:r>
            <a:br>
              <a:rPr dirty="0"/>
            </a:br>
            <a:r>
              <a:t>pidevaks manustamiseks</a:t>
            </a:r>
            <a:endParaRPr dirty="0"/>
          </a:p>
        </p:txBody>
      </p:sp>
      <p:sp>
        <p:nvSpPr>
          <p:cNvPr id="598" name="Точная дозировка, невозможно ошибиться"/>
          <p:cNvSpPr txBox="1"/>
          <p:nvPr/>
        </p:nvSpPr>
        <p:spPr>
          <a:xfrm>
            <a:off x="4176299" y="7704421"/>
            <a:ext cx="5580720" cy="1132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20000"/>
              </a:lnSpc>
              <a:defRPr sz="3100" spc="-1">
                <a:solidFill>
                  <a:srgbClr val="FFFFFF"/>
                </a:solidFill>
              </a:defRPr>
            </a:pPr>
            <a:r>
              <a:t>Täpse doseerimisega</a:t>
            </a:r>
            <a:br/>
            <a:r>
              <a:t>on võimatu eksida.</a:t>
            </a:r>
          </a:p>
        </p:txBody>
      </p:sp>
      <p:sp>
        <p:nvSpPr>
          <p:cNvPr id="599" name="Флакон из темного стекла экологичен, сохраняет свежесть продукта"/>
          <p:cNvSpPr txBox="1"/>
          <p:nvPr/>
        </p:nvSpPr>
        <p:spPr>
          <a:xfrm>
            <a:off x="17382079" y="3459821"/>
            <a:ext cx="5824801" cy="15723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08000"/>
              </a:lnSpc>
              <a:defRPr sz="3100" spc="-1">
                <a:solidFill>
                  <a:srgbClr val="FFFFFF"/>
                </a:solidFill>
              </a:defRPr>
            </a:lvl1pPr>
          </a:lstStyle>
          <a:p>
            <a:pPr rtl="0"/>
            <a:r>
              <a:t>Keskkonnahoidlik tumedast klaasist pudel säilitab toote värskuse</a:t>
            </a:r>
            <a:endParaRPr dirty="0"/>
          </a:p>
        </p:txBody>
      </p:sp>
      <p:pic>
        <p:nvPicPr>
          <p:cNvPr id="600" name="image19.png" descr="image19.png"/>
          <p:cNvPicPr>
            <a:picLocks noChangeAspect="1"/>
          </p:cNvPicPr>
          <p:nvPr/>
        </p:nvPicPr>
        <p:blipFill>
          <a:blip r:embed="rId4"/>
          <a:stretch>
            <a:fillRect/>
          </a:stretch>
        </p:blipFill>
        <p:spPr>
          <a:xfrm>
            <a:off x="9948960" y="2567159"/>
            <a:ext cx="4126681" cy="10240201"/>
          </a:xfrm>
          <a:prstGeom prst="rect">
            <a:avLst/>
          </a:prstGeom>
          <a:ln w="12700">
            <a:miter lim="400000"/>
          </a:ln>
        </p:spPr>
      </p:pic>
      <p:sp>
        <p:nvSpPr>
          <p:cNvPr id="601" name="Кружок"/>
          <p:cNvSpPr/>
          <p:nvPr/>
        </p:nvSpPr>
        <p:spPr>
          <a:xfrm>
            <a:off x="15414603" y="7494263"/>
            <a:ext cx="1554481" cy="1554481"/>
          </a:xfrm>
          <a:prstGeom prst="ellipse">
            <a:avLst/>
          </a:prstGeom>
          <a:ln w="38100">
            <a:solidFill>
              <a:srgbClr val="FFFFFF"/>
            </a:solidFill>
          </a:ln>
        </p:spPr>
        <p:txBody>
          <a:bodyPr lIns="45719" rIns="45719" rtlCol="0"/>
          <a:lstStyle/>
          <a:p>
            <a:pPr rtl="0"/>
            <a:endParaRPr/>
          </a:p>
        </p:txBody>
      </p:sp>
      <p:sp>
        <p:nvSpPr>
          <p:cNvPr id="602" name="Кружок"/>
          <p:cNvSpPr/>
          <p:nvPr/>
        </p:nvSpPr>
        <p:spPr>
          <a:xfrm>
            <a:off x="2171458" y="7493294"/>
            <a:ext cx="1554481" cy="1554481"/>
          </a:xfrm>
          <a:prstGeom prst="ellipse">
            <a:avLst/>
          </a:prstGeom>
          <a:ln w="38100">
            <a:solidFill>
              <a:srgbClr val="FFFFFF"/>
            </a:solidFill>
          </a:ln>
        </p:spPr>
        <p:txBody>
          <a:bodyPr lIns="45719" rIns="45719" rtlCol="0"/>
          <a:lstStyle/>
          <a:p>
            <a:pPr rtl="0"/>
            <a:endParaRPr/>
          </a:p>
        </p:txBody>
      </p:sp>
      <p:sp>
        <p:nvSpPr>
          <p:cNvPr id="603" name="Кружок"/>
          <p:cNvSpPr/>
          <p:nvPr/>
        </p:nvSpPr>
        <p:spPr>
          <a:xfrm>
            <a:off x="15377238" y="3468407"/>
            <a:ext cx="1554481" cy="1554481"/>
          </a:xfrm>
          <a:prstGeom prst="ellipse">
            <a:avLst/>
          </a:prstGeom>
          <a:ln w="38100">
            <a:solidFill>
              <a:srgbClr val="FFFFFF"/>
            </a:solidFill>
          </a:ln>
        </p:spPr>
        <p:txBody>
          <a:bodyPr lIns="45719" rIns="45719" rtlCol="0"/>
          <a:lstStyle/>
          <a:p>
            <a:pPr rtl="0"/>
            <a:endParaRPr/>
          </a:p>
        </p:txBody>
      </p:sp>
      <p:grpSp>
        <p:nvGrpSpPr>
          <p:cNvPr id="606" name="Сгруппировать"/>
          <p:cNvGrpSpPr/>
          <p:nvPr/>
        </p:nvGrpSpPr>
        <p:grpSpPr>
          <a:xfrm>
            <a:off x="2154599" y="5471067"/>
            <a:ext cx="1554481" cy="1554481"/>
            <a:chOff x="0" y="0"/>
            <a:chExt cx="1554480" cy="1554480"/>
          </a:xfrm>
        </p:grpSpPr>
        <p:sp>
          <p:nvSpPr>
            <p:cNvPr id="604" name="Кружок"/>
            <p:cNvSpPr/>
            <p:nvPr/>
          </p:nvSpPr>
          <p:spPr>
            <a:xfrm>
              <a:off x="-1" y="-1"/>
              <a:ext cx="1554482" cy="1554482"/>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605" name="image20.png" descr="image20.png"/>
            <p:cNvPicPr>
              <a:picLocks noChangeAspect="1"/>
            </p:cNvPicPr>
            <p:nvPr/>
          </p:nvPicPr>
          <p:blipFill>
            <a:blip r:embed="rId5"/>
            <a:stretch>
              <a:fillRect/>
            </a:stretch>
          </p:blipFill>
          <p:spPr>
            <a:xfrm>
              <a:off x="112680" y="109439"/>
              <a:ext cx="1328401" cy="1335602"/>
            </a:xfrm>
            <a:prstGeom prst="rect">
              <a:avLst/>
            </a:prstGeom>
            <a:ln w="12700" cap="flat">
              <a:noFill/>
              <a:miter lim="400000"/>
            </a:ln>
            <a:effectLst/>
          </p:spPr>
        </p:pic>
      </p:grpSp>
      <p:grpSp>
        <p:nvGrpSpPr>
          <p:cNvPr id="610" name="Сгруппировать"/>
          <p:cNvGrpSpPr/>
          <p:nvPr/>
        </p:nvGrpSpPr>
        <p:grpSpPr>
          <a:xfrm>
            <a:off x="15414603" y="9503968"/>
            <a:ext cx="1554481" cy="1554481"/>
            <a:chOff x="0" y="0"/>
            <a:chExt cx="1554480" cy="1554480"/>
          </a:xfrm>
        </p:grpSpPr>
        <p:sp>
          <p:nvSpPr>
            <p:cNvPr id="607" name="Кружок"/>
            <p:cNvSpPr/>
            <p:nvPr/>
          </p:nvSpPr>
          <p:spPr>
            <a:xfrm>
              <a:off x="-1" y="-1"/>
              <a:ext cx="1554482" cy="1554482"/>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608" name="image21.png" descr="image21.png"/>
            <p:cNvPicPr>
              <a:picLocks noChangeAspect="1"/>
            </p:cNvPicPr>
            <p:nvPr/>
          </p:nvPicPr>
          <p:blipFill>
            <a:blip r:embed="rId6"/>
            <a:stretch>
              <a:fillRect/>
            </a:stretch>
          </p:blipFill>
          <p:spPr>
            <a:xfrm>
              <a:off x="313200" y="213479"/>
              <a:ext cx="902880" cy="1076762"/>
            </a:xfrm>
            <a:prstGeom prst="rect">
              <a:avLst/>
            </a:prstGeom>
            <a:ln w="12700" cap="flat">
              <a:noFill/>
              <a:miter lim="400000"/>
            </a:ln>
            <a:effectLst/>
          </p:spPr>
        </p:pic>
        <p:sp>
          <p:nvSpPr>
            <p:cNvPr id="609" name="Линия"/>
            <p:cNvSpPr/>
            <p:nvPr/>
          </p:nvSpPr>
          <p:spPr>
            <a:xfrm flipV="1">
              <a:off x="159119" y="295919"/>
              <a:ext cx="1236242" cy="987842"/>
            </a:xfrm>
            <a:prstGeom prst="line">
              <a:avLst/>
            </a:prstGeom>
            <a:noFill/>
            <a:ln w="50800" cap="flat">
              <a:solidFill>
                <a:srgbClr val="FFFFFF"/>
              </a:solidFill>
              <a:prstDash val="solid"/>
              <a:round/>
            </a:ln>
            <a:effectLst/>
          </p:spPr>
          <p:txBody>
            <a:bodyPr wrap="square" lIns="45719" tIns="45719" rIns="45719" bIns="45719" numCol="1" rtlCol="0" anchor="t">
              <a:noAutofit/>
            </a:bodyPr>
            <a:lstStyle/>
            <a:p>
              <a:pPr rtl="0"/>
              <a:endParaRPr/>
            </a:p>
          </p:txBody>
        </p:sp>
      </p:grpSp>
      <p:pic>
        <p:nvPicPr>
          <p:cNvPr id="611" name="image22.png" descr="image22.png"/>
          <p:cNvPicPr>
            <a:picLocks noChangeAspect="1"/>
          </p:cNvPicPr>
          <p:nvPr/>
        </p:nvPicPr>
        <p:blipFill>
          <a:blip r:embed="rId7"/>
          <a:stretch>
            <a:fillRect/>
          </a:stretch>
        </p:blipFill>
        <p:spPr>
          <a:xfrm>
            <a:off x="15557523" y="7759584"/>
            <a:ext cx="1268641" cy="1024201"/>
          </a:xfrm>
          <a:prstGeom prst="rect">
            <a:avLst/>
          </a:prstGeom>
          <a:ln w="12700">
            <a:miter lim="400000"/>
          </a:ln>
        </p:spPr>
      </p:pic>
      <p:pic>
        <p:nvPicPr>
          <p:cNvPr id="612" name="image2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429" y="7897334"/>
            <a:ext cx="952798" cy="843907"/>
          </a:xfrm>
          <a:prstGeom prst="rect">
            <a:avLst/>
          </a:prstGeom>
          <a:ln w="12700">
            <a:miter lim="400000"/>
          </a:ln>
        </p:spPr>
      </p:pic>
      <p:pic>
        <p:nvPicPr>
          <p:cNvPr id="613" name="image24.png" descr="image24.png"/>
          <p:cNvPicPr>
            <a:picLocks noChangeAspect="1"/>
          </p:cNvPicPr>
          <p:nvPr/>
        </p:nvPicPr>
        <p:blipFill>
          <a:blip r:embed="rId9"/>
          <a:stretch>
            <a:fillRect/>
          </a:stretch>
        </p:blipFill>
        <p:spPr>
          <a:xfrm>
            <a:off x="15834438" y="3561288"/>
            <a:ext cx="639361" cy="1369081"/>
          </a:xfrm>
          <a:prstGeom prst="rect">
            <a:avLst/>
          </a:prstGeom>
          <a:ln w="12700">
            <a:miter lim="400000"/>
          </a:ln>
        </p:spPr>
      </p:pic>
      <p:grpSp>
        <p:nvGrpSpPr>
          <p:cNvPr id="621" name="Сгруппировать"/>
          <p:cNvGrpSpPr/>
          <p:nvPr/>
        </p:nvGrpSpPr>
        <p:grpSpPr>
          <a:xfrm>
            <a:off x="2139839" y="3457251"/>
            <a:ext cx="1569241" cy="1554481"/>
            <a:chOff x="0" y="0"/>
            <a:chExt cx="1569240" cy="1554480"/>
          </a:xfrm>
        </p:grpSpPr>
        <p:sp>
          <p:nvSpPr>
            <p:cNvPr id="614" name="Кружок"/>
            <p:cNvSpPr/>
            <p:nvPr/>
          </p:nvSpPr>
          <p:spPr>
            <a:xfrm>
              <a:off x="14759" y="-1"/>
              <a:ext cx="1554481" cy="1554482"/>
            </a:xfrm>
            <a:prstGeom prst="ellipse">
              <a:avLst/>
            </a:prstGeom>
            <a:noFill/>
            <a:ln w="38100" cap="flat">
              <a:solidFill>
                <a:srgbClr val="FFFFFF"/>
              </a:solidFill>
              <a:prstDash val="solid"/>
              <a:round/>
            </a:ln>
            <a:effectLst/>
          </p:spPr>
          <p:txBody>
            <a:bodyPr wrap="square" lIns="45719" tIns="45719" rIns="45719" bIns="45719" numCol="1" rtlCol="0" anchor="t">
              <a:noAutofit/>
            </a:bodyPr>
            <a:lstStyle/>
            <a:p>
              <a:pPr rtl="0"/>
              <a:endParaRPr/>
            </a:p>
          </p:txBody>
        </p:sp>
        <p:pic>
          <p:nvPicPr>
            <p:cNvPr id="615" name="image23.png" descr="image23.png"/>
            <p:cNvPicPr>
              <a:picLocks noChangeAspect="1"/>
            </p:cNvPicPr>
            <p:nvPr/>
          </p:nvPicPr>
          <p:blipFill>
            <a:blip r:embed="rId10"/>
            <a:srcRect l="60897" t="76690"/>
            <a:stretch>
              <a:fillRect/>
            </a:stretch>
          </p:blipFill>
          <p:spPr>
            <a:xfrm>
              <a:off x="358919" y="251280"/>
              <a:ext cx="804961" cy="561240"/>
            </a:xfrm>
            <a:prstGeom prst="rect">
              <a:avLst/>
            </a:prstGeom>
            <a:ln w="12700" cap="flat">
              <a:noFill/>
              <a:miter lim="400000"/>
            </a:ln>
            <a:effectLst/>
          </p:spPr>
        </p:pic>
        <p:pic>
          <p:nvPicPr>
            <p:cNvPr id="616" name="image23.png" descr="image23.png"/>
            <p:cNvPicPr>
              <a:picLocks noChangeAspect="1"/>
            </p:cNvPicPr>
            <p:nvPr/>
          </p:nvPicPr>
          <p:blipFill>
            <a:blip r:embed="rId10"/>
            <a:srcRect l="60897" t="76690"/>
            <a:stretch>
              <a:fillRect/>
            </a:stretch>
          </p:blipFill>
          <p:spPr>
            <a:xfrm>
              <a:off x="358919" y="742319"/>
              <a:ext cx="804961" cy="561241"/>
            </a:xfrm>
            <a:prstGeom prst="rect">
              <a:avLst/>
            </a:prstGeom>
            <a:ln w="12700" cap="flat">
              <a:noFill/>
              <a:miter lim="400000"/>
            </a:ln>
            <a:effectLst/>
          </p:spPr>
        </p:pic>
        <p:pic>
          <p:nvPicPr>
            <p:cNvPr id="617" name="image23.png" descr="image23.png"/>
            <p:cNvPicPr>
              <a:picLocks noChangeAspect="1"/>
            </p:cNvPicPr>
            <p:nvPr/>
          </p:nvPicPr>
          <p:blipFill>
            <a:blip r:embed="rId10"/>
            <a:srcRect l="60897" t="76690"/>
            <a:stretch>
              <a:fillRect/>
            </a:stretch>
          </p:blipFill>
          <p:spPr>
            <a:xfrm>
              <a:off x="744839" y="251280"/>
              <a:ext cx="804961" cy="561240"/>
            </a:xfrm>
            <a:prstGeom prst="rect">
              <a:avLst/>
            </a:prstGeom>
            <a:ln w="12700" cap="flat">
              <a:noFill/>
              <a:miter lim="400000"/>
            </a:ln>
            <a:effectLst/>
          </p:spPr>
        </p:pic>
        <p:pic>
          <p:nvPicPr>
            <p:cNvPr id="618" name="image23.png" descr="image23.png"/>
            <p:cNvPicPr>
              <a:picLocks noChangeAspect="1"/>
            </p:cNvPicPr>
            <p:nvPr/>
          </p:nvPicPr>
          <p:blipFill>
            <a:blip r:embed="rId10"/>
            <a:srcRect l="60897" t="76690"/>
            <a:stretch>
              <a:fillRect/>
            </a:stretch>
          </p:blipFill>
          <p:spPr>
            <a:xfrm>
              <a:off x="744839" y="742319"/>
              <a:ext cx="804961" cy="561241"/>
            </a:xfrm>
            <a:prstGeom prst="rect">
              <a:avLst/>
            </a:prstGeom>
            <a:ln w="12700" cap="flat">
              <a:noFill/>
              <a:miter lim="400000"/>
            </a:ln>
            <a:effectLst/>
          </p:spPr>
        </p:pic>
        <p:pic>
          <p:nvPicPr>
            <p:cNvPr id="619" name="image23.png" descr="image23.png"/>
            <p:cNvPicPr>
              <a:picLocks noChangeAspect="1"/>
            </p:cNvPicPr>
            <p:nvPr/>
          </p:nvPicPr>
          <p:blipFill>
            <a:blip r:embed="rId10"/>
            <a:srcRect l="60897" t="76690"/>
            <a:stretch>
              <a:fillRect/>
            </a:stretch>
          </p:blipFill>
          <p:spPr>
            <a:xfrm>
              <a:off x="-1" y="251280"/>
              <a:ext cx="804961" cy="561240"/>
            </a:xfrm>
            <a:prstGeom prst="rect">
              <a:avLst/>
            </a:prstGeom>
            <a:ln w="12700" cap="flat">
              <a:noFill/>
              <a:miter lim="400000"/>
            </a:ln>
            <a:effectLst/>
          </p:spPr>
        </p:pic>
        <p:pic>
          <p:nvPicPr>
            <p:cNvPr id="620" name="image23.png" descr="image23.png"/>
            <p:cNvPicPr>
              <a:picLocks noChangeAspect="1"/>
            </p:cNvPicPr>
            <p:nvPr/>
          </p:nvPicPr>
          <p:blipFill>
            <a:blip r:embed="rId10"/>
            <a:srcRect l="60897" t="76690"/>
            <a:stretch>
              <a:fillRect/>
            </a:stretch>
          </p:blipFill>
          <p:spPr>
            <a:xfrm>
              <a:off x="-1" y="742319"/>
              <a:ext cx="804961" cy="561241"/>
            </a:xfrm>
            <a:prstGeom prst="rect">
              <a:avLst/>
            </a:prstGeom>
            <a:ln w="12700" cap="flat">
              <a:noFill/>
              <a:miter lim="400000"/>
            </a:ln>
            <a:effectLst/>
          </p:spPr>
        </p:pic>
      </p:grpSp>
      <p:sp>
        <p:nvSpPr>
          <p:cNvPr id="624" name="Мягкий нейтральный вкус понравится всем — в основе кокосовое масло"/>
          <p:cNvSpPr txBox="1"/>
          <p:nvPr/>
        </p:nvSpPr>
        <p:spPr>
          <a:xfrm>
            <a:off x="4186195" y="9817258"/>
            <a:ext cx="6047768" cy="12362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lvl1pPr>
              <a:lnSpc>
                <a:spcPct val="120000"/>
              </a:lnSpc>
              <a:defRPr sz="3100" spc="-97">
                <a:solidFill>
                  <a:srgbClr val="0070C0"/>
                </a:solidFill>
              </a:defRPr>
            </a:lvl1pPr>
          </a:lstStyle>
          <a:p>
            <a:pPr rtl="0"/>
            <a:r>
              <a:rPr dirty="0" err="1">
                <a:solidFill>
                  <a:schemeClr val="bg1"/>
                </a:solidFill>
              </a:rPr>
              <a:t>Kookosõli</a:t>
            </a:r>
            <a:r>
              <a:rPr dirty="0">
                <a:solidFill>
                  <a:schemeClr val="bg1"/>
                </a:solidFill>
              </a:rPr>
              <a:t> </a:t>
            </a:r>
            <a:r>
              <a:rPr dirty="0" err="1">
                <a:solidFill>
                  <a:schemeClr val="bg1"/>
                </a:solidFill>
              </a:rPr>
              <a:t>mahe</a:t>
            </a:r>
            <a:r>
              <a:rPr dirty="0">
                <a:solidFill>
                  <a:schemeClr val="bg1"/>
                </a:solidFill>
              </a:rPr>
              <a:t> </a:t>
            </a:r>
            <a:r>
              <a:rPr dirty="0" err="1">
                <a:solidFill>
                  <a:schemeClr val="bg1"/>
                </a:solidFill>
              </a:rPr>
              <a:t>neutraalne</a:t>
            </a:r>
            <a:r>
              <a:rPr dirty="0">
                <a:solidFill>
                  <a:schemeClr val="bg1"/>
                </a:solidFill>
              </a:rPr>
              <a:t> </a:t>
            </a:r>
            <a:r>
              <a:rPr dirty="0" err="1">
                <a:solidFill>
                  <a:schemeClr val="bg1"/>
                </a:solidFill>
              </a:rPr>
              <a:t>maitse</a:t>
            </a:r>
            <a:r>
              <a:rPr dirty="0">
                <a:solidFill>
                  <a:schemeClr val="bg1"/>
                </a:solidFill>
              </a:rPr>
              <a:t> </a:t>
            </a:r>
            <a:r>
              <a:rPr dirty="0" err="1">
                <a:solidFill>
                  <a:schemeClr val="bg1"/>
                </a:solidFill>
              </a:rPr>
              <a:t>meeldib</a:t>
            </a:r>
            <a:r>
              <a:rPr dirty="0">
                <a:solidFill>
                  <a:schemeClr val="bg1"/>
                </a:solidFill>
              </a:rPr>
              <a:t> </a:t>
            </a:r>
            <a:r>
              <a:rPr dirty="0" err="1">
                <a:solidFill>
                  <a:schemeClr val="bg1"/>
                </a:solidFill>
              </a:rPr>
              <a:t>kõigile</a:t>
            </a:r>
            <a:r>
              <a:rPr dirty="0">
                <a:solidFill>
                  <a:schemeClr val="bg1"/>
                </a:solidFill>
              </a:rPr>
              <a:t> </a:t>
            </a:r>
          </a:p>
        </p:txBody>
      </p:sp>
      <p:sp>
        <p:nvSpPr>
          <p:cNvPr id="625" name="Не требует хранения в холодильнике"/>
          <p:cNvSpPr txBox="1"/>
          <p:nvPr/>
        </p:nvSpPr>
        <p:spPr>
          <a:xfrm>
            <a:off x="17419444" y="5580506"/>
            <a:ext cx="4106881" cy="11743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08000"/>
              </a:lnSpc>
              <a:defRPr sz="3100" spc="-97">
                <a:solidFill>
                  <a:srgbClr val="0070C0"/>
                </a:solidFill>
              </a:defRPr>
            </a:pPr>
            <a:r>
              <a:rPr dirty="0" err="1">
                <a:solidFill>
                  <a:schemeClr val="bg1"/>
                </a:solidFill>
              </a:rPr>
              <a:t>Ei</a:t>
            </a:r>
            <a:r>
              <a:rPr dirty="0">
                <a:solidFill>
                  <a:schemeClr val="bg1"/>
                </a:solidFill>
              </a:rPr>
              <a:t> pea </a:t>
            </a:r>
            <a:r>
              <a:rPr dirty="0" err="1">
                <a:solidFill>
                  <a:schemeClr val="bg1"/>
                </a:solidFill>
              </a:rPr>
              <a:t>hoidma</a:t>
            </a:r>
            <a:br>
              <a:rPr dirty="0">
                <a:solidFill>
                  <a:schemeClr val="bg1"/>
                </a:solidFill>
              </a:rPr>
            </a:br>
            <a:r>
              <a:rPr dirty="0" err="1">
                <a:solidFill>
                  <a:schemeClr val="bg1"/>
                </a:solidFill>
              </a:rPr>
              <a:t>külmikus</a:t>
            </a:r>
            <a:endParaRPr dirty="0">
              <a:solidFill>
                <a:schemeClr val="bg1"/>
              </a:solidFill>
            </a:endParaRPr>
          </a:p>
        </p:txBody>
      </p:sp>
      <p:pic>
        <p:nvPicPr>
          <p:cNvPr id="637" name="image30.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2012" y="9781691"/>
            <a:ext cx="1087762" cy="1087762"/>
          </a:xfrm>
          <a:prstGeom prst="rect">
            <a:avLst/>
          </a:prstGeom>
          <a:ln w="12700">
            <a:miter lim="400000"/>
          </a:ln>
        </p:spPr>
      </p:pic>
      <p:pic>
        <p:nvPicPr>
          <p:cNvPr id="639" name="image27.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14603" y="5467590"/>
            <a:ext cx="1588120" cy="1588120"/>
          </a:xfrm>
          <a:prstGeom prst="rect">
            <a:avLst/>
          </a:prstGeom>
          <a:ln w="12700">
            <a:miter lim="400000"/>
          </a:ln>
        </p:spPr>
      </p:pic>
      <p:sp>
        <p:nvSpPr>
          <p:cNvPr id="51" name="Кружок"/>
          <p:cNvSpPr/>
          <p:nvPr/>
        </p:nvSpPr>
        <p:spPr>
          <a:xfrm>
            <a:off x="2171458" y="9556197"/>
            <a:ext cx="1554481" cy="1554481"/>
          </a:xfrm>
          <a:prstGeom prst="ellipse">
            <a:avLst/>
          </a:prstGeom>
          <a:ln w="38100">
            <a:solidFill>
              <a:srgbClr val="FFFFFF"/>
            </a:solidFill>
          </a:ln>
        </p:spPr>
        <p:txBody>
          <a:bodyPr lIns="45719" rIns="45719" rtlCol="0"/>
          <a:lstStyle/>
          <a:p>
            <a:pPr rtl="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image7.png" descr="image7.png"/>
          <p:cNvPicPr>
            <a:picLocks noChangeAspect="1"/>
          </p:cNvPicPr>
          <p:nvPr/>
        </p:nvPicPr>
        <p:blipFill>
          <a:blip r:embed="rId2"/>
          <a:stretch>
            <a:fillRect/>
          </a:stretch>
        </p:blipFill>
        <p:spPr>
          <a:xfrm>
            <a:off x="1537560" y="12793680"/>
            <a:ext cx="1774081" cy="311401"/>
          </a:xfrm>
          <a:prstGeom prst="rect">
            <a:avLst/>
          </a:prstGeom>
          <a:ln w="12700">
            <a:miter lim="400000"/>
          </a:ln>
        </p:spPr>
      </p:pic>
      <p:sp>
        <p:nvSpPr>
          <p:cNvPr id="674" name="D-Spray"/>
          <p:cNvSpPr txBox="1"/>
          <p:nvPr/>
        </p:nvSpPr>
        <p:spPr>
          <a:xfrm>
            <a:off x="22407754" y="12782284"/>
            <a:ext cx="1128328" cy="4263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1279" tIns="71279" rIns="71279" bIns="71279" rtlCol="0" anchor="ctr">
            <a:spAutoFit/>
          </a:bodyPr>
          <a:lstStyle>
            <a:lvl1pPr algn="r">
              <a:lnSpc>
                <a:spcPct val="90000"/>
              </a:lnSpc>
              <a:defRPr sz="2000" b="1" spc="-1">
                <a:solidFill>
                  <a:srgbClr val="2D2D2E"/>
                </a:solidFill>
              </a:defRPr>
            </a:lvl1pPr>
          </a:lstStyle>
          <a:p>
            <a:pPr rtl="0"/>
            <a:r>
              <a:t>D-Spray</a:t>
            </a:r>
          </a:p>
        </p:txBody>
      </p:sp>
      <p:pic>
        <p:nvPicPr>
          <p:cNvPr id="675" name="image12.png" descr="image12.png"/>
          <p:cNvPicPr>
            <a:picLocks noChangeAspect="1"/>
          </p:cNvPicPr>
          <p:nvPr/>
        </p:nvPicPr>
        <p:blipFill>
          <a:blip r:embed="rId3"/>
          <a:stretch>
            <a:fillRect/>
          </a:stretch>
        </p:blipFill>
        <p:spPr>
          <a:xfrm>
            <a:off x="23622480" y="-11771280"/>
            <a:ext cx="19629001" cy="13715281"/>
          </a:xfrm>
          <a:prstGeom prst="rect">
            <a:avLst/>
          </a:prstGeom>
          <a:ln w="12700">
            <a:miter lim="400000"/>
          </a:ln>
        </p:spPr>
      </p:pic>
      <p:sp>
        <p:nvSpPr>
          <p:cNvPr id="676" name="Кто больше…"/>
          <p:cNvSpPr txBox="1"/>
          <p:nvPr/>
        </p:nvSpPr>
        <p:spPr>
          <a:xfrm>
            <a:off x="1417319" y="2559453"/>
            <a:ext cx="10524361" cy="50683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279" tIns="71279" rIns="71279" bIns="71279" rtlCol="0" anchor="ctr">
            <a:spAutoFit/>
          </a:bodyPr>
          <a:lstStyle/>
          <a:p>
            <a:pPr rtl="0">
              <a:defRPr sz="8000" b="1" spc="-1">
                <a:solidFill>
                  <a:srgbClr val="FFFFFF"/>
                </a:solidFill>
              </a:defRPr>
            </a:pPr>
            <a:r>
              <a:rPr dirty="0" err="1"/>
              <a:t>põhjamaade</a:t>
            </a:r>
            <a:r>
              <a:rPr dirty="0"/>
              <a:t> </a:t>
            </a:r>
            <a:r>
              <a:rPr dirty="0" err="1"/>
              <a:t>elanikel</a:t>
            </a:r>
            <a:r>
              <a:rPr dirty="0"/>
              <a:t> on</a:t>
            </a:r>
          </a:p>
          <a:p>
            <a:pPr rtl="0">
              <a:defRPr sz="8000" b="1" spc="-1">
                <a:solidFill>
                  <a:srgbClr val="FFFFFF"/>
                </a:solidFill>
              </a:defRPr>
            </a:pPr>
            <a:r>
              <a:rPr dirty="0">
                <a:solidFill>
                  <a:srgbClr val="FDF098"/>
                </a:solidFill>
              </a:rPr>
              <a:t>D3-vitamiini </a:t>
            </a:r>
            <a:r>
              <a:rPr dirty="0" err="1">
                <a:solidFill>
                  <a:srgbClr val="FDF098"/>
                </a:solidFill>
              </a:rPr>
              <a:t>puuduse</a:t>
            </a:r>
            <a:r>
              <a:rPr dirty="0">
                <a:solidFill>
                  <a:srgbClr val="FDF098"/>
                </a:solidFill>
              </a:rPr>
              <a:t> </a:t>
            </a:r>
            <a:r>
              <a:rPr dirty="0" err="1">
                <a:solidFill>
                  <a:srgbClr val="FDF098"/>
                </a:solidFill>
              </a:rPr>
              <a:t>kõrgeim</a:t>
            </a:r>
            <a:r>
              <a:rPr dirty="0">
                <a:solidFill>
                  <a:srgbClr val="FDF098"/>
                </a:solidFill>
              </a:rPr>
              <a:t> risk!</a:t>
            </a:r>
          </a:p>
        </p:txBody>
      </p:sp>
      <p:grpSp>
        <p:nvGrpSpPr>
          <p:cNvPr id="679" name="Сгруппировать"/>
          <p:cNvGrpSpPr/>
          <p:nvPr/>
        </p:nvGrpSpPr>
        <p:grpSpPr>
          <a:xfrm>
            <a:off x="23723999" y="-2041920"/>
            <a:ext cx="3854162" cy="4946401"/>
            <a:chOff x="0" y="0"/>
            <a:chExt cx="3854160" cy="4946400"/>
          </a:xfrm>
        </p:grpSpPr>
        <p:pic>
          <p:nvPicPr>
            <p:cNvPr id="677" name="image13.png" descr="image13.png"/>
            <p:cNvPicPr>
              <a:picLocks noChangeAspect="1"/>
            </p:cNvPicPr>
            <p:nvPr/>
          </p:nvPicPr>
          <p:blipFill>
            <a:blip r:embed="rId4"/>
            <a:stretch>
              <a:fillRect/>
            </a:stretch>
          </p:blipFill>
          <p:spPr>
            <a:xfrm>
              <a:off x="2336760" y="461519"/>
              <a:ext cx="1517401" cy="4484882"/>
            </a:xfrm>
            <a:prstGeom prst="rect">
              <a:avLst/>
            </a:prstGeom>
            <a:ln w="12700" cap="flat">
              <a:noFill/>
              <a:miter lim="400000"/>
            </a:ln>
            <a:effectLst/>
          </p:spPr>
        </p:pic>
        <p:pic>
          <p:nvPicPr>
            <p:cNvPr id="678" name="image14.png" descr="image14.png"/>
            <p:cNvPicPr>
              <a:picLocks noChangeAspect="1"/>
            </p:cNvPicPr>
            <p:nvPr/>
          </p:nvPicPr>
          <p:blipFill>
            <a:blip r:embed="rId5">
              <a:alphaModFix amt="76000"/>
            </a:blip>
            <a:stretch>
              <a:fillRect/>
            </a:stretch>
          </p:blipFill>
          <p:spPr>
            <a:xfrm flipH="1">
              <a:off x="0" y="0"/>
              <a:ext cx="2631601" cy="1838520"/>
            </a:xfrm>
            <a:prstGeom prst="rect">
              <a:avLst/>
            </a:prstGeom>
            <a:ln w="12700" cap="flat">
              <a:noFill/>
              <a:miter lim="400000"/>
            </a:ln>
            <a:effectLst/>
          </p:spPr>
        </p:pic>
      </p:grpSp>
      <p:sp>
        <p:nvSpPr>
          <p:cNvPr id="680" name="Кружок"/>
          <p:cNvSpPr/>
          <p:nvPr/>
        </p:nvSpPr>
        <p:spPr>
          <a:xfrm>
            <a:off x="-4290841" y="-1858681"/>
            <a:ext cx="17433002" cy="17433002"/>
          </a:xfrm>
          <a:prstGeom prst="ellipse">
            <a:avLst/>
          </a:prstGeom>
          <a:ln w="50800">
            <a:solidFill>
              <a:srgbClr val="FAF0A4"/>
            </a:solidFill>
          </a:ln>
        </p:spPr>
        <p:txBody>
          <a:bodyPr lIns="45719" rIns="45719" rtlCol="0"/>
          <a:lstStyle/>
          <a:p>
            <a:pPr rtl="0"/>
            <a:endParaRPr/>
          </a:p>
        </p:txBody>
      </p:sp>
      <p:sp>
        <p:nvSpPr>
          <p:cNvPr id="681"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txBox="1"/>
          <p:nvPr/>
        </p:nvSpPr>
        <p:spPr>
          <a:xfrm>
            <a:off x="1417319" y="7840952"/>
            <a:ext cx="9883442" cy="34679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20000"/>
              </a:lnSpc>
              <a:defRPr sz="3600" spc="-111">
                <a:solidFill>
                  <a:srgbClr val="FFFFFF"/>
                </a:solidFill>
              </a:defRPr>
            </a:pPr>
            <a:r>
              <a:t>Eksperdid on jõudnud järeldusele,</a:t>
            </a:r>
            <a:br>
              <a:rPr dirty="0"/>
            </a:br>
            <a:r>
              <a:t>et </a:t>
            </a:r>
            <a:r>
              <a:rPr lang="et">
                <a:solidFill>
                  <a:schemeClr val="bg1"/>
                </a:solidFill>
              </a:rPr>
              <a:t>D3-vitamiini </a:t>
            </a:r>
            <a:r>
              <a:t> </a:t>
            </a:r>
            <a:r>
              <a:rPr lang="et" sz="3600">
                <a:solidFill>
                  <a:schemeClr val="bg1"/>
                </a:solidFill>
              </a:rPr>
              <a:t>hüpovitaminoos </a:t>
            </a:r>
            <a:r>
              <a:t>on muutumas epideemiaks, mis mõjutab lapsi, teismelisi, täiskasvanuid, rasedaid, imetavaid emasid ja eakaid.</a:t>
            </a:r>
            <a:endParaRPr dirty="0"/>
          </a:p>
        </p:txBody>
      </p:sp>
      <p:sp>
        <p:nvSpPr>
          <p:cNvPr id="682" name="Жители северных стран, включая Россию"/>
          <p:cNvSpPr txBox="1"/>
          <p:nvPr/>
        </p:nvSpPr>
        <p:spPr>
          <a:xfrm>
            <a:off x="15971400" y="1339353"/>
            <a:ext cx="5709961" cy="6469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20000"/>
              </a:lnSpc>
              <a:defRPr sz="3000" spc="-94">
                <a:solidFill>
                  <a:srgbClr val="FFFFFF"/>
                </a:solidFill>
              </a:defRPr>
            </a:lvl1pPr>
          </a:lstStyle>
          <a:p>
            <a:pPr rtl="0"/>
            <a:r>
              <a:rPr lang="et-EE" dirty="0"/>
              <a:t>Põhjamaade elanikud</a:t>
            </a:r>
            <a:endParaRPr dirty="0"/>
          </a:p>
        </p:txBody>
      </p:sp>
      <p:sp>
        <p:nvSpPr>
          <p:cNvPr id="683" name="Люди с заболеваниями кишечника, печени или почек"/>
          <p:cNvSpPr txBox="1"/>
          <p:nvPr/>
        </p:nvSpPr>
        <p:spPr>
          <a:xfrm>
            <a:off x="15971400" y="3310698"/>
            <a:ext cx="6422401" cy="10775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20000"/>
              </a:lnSpc>
              <a:defRPr sz="3000" spc="-94">
                <a:solidFill>
                  <a:srgbClr val="FFFFFF"/>
                </a:solidFill>
              </a:defRPr>
            </a:lvl1pPr>
          </a:lstStyle>
          <a:p>
            <a:pPr rtl="0"/>
            <a:r>
              <a:t>Inimesed, kellel on soole-, maksa- või neeruhaigused.</a:t>
            </a:r>
          </a:p>
        </p:txBody>
      </p:sp>
      <p:sp>
        <p:nvSpPr>
          <p:cNvPr id="684" name="Взрослые с избыточной массой тела и нарушением всасывания жиров"/>
          <p:cNvSpPr txBox="1"/>
          <p:nvPr/>
        </p:nvSpPr>
        <p:spPr>
          <a:xfrm>
            <a:off x="15946919" y="5410148"/>
            <a:ext cx="6422401" cy="1251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p>
            <a:pPr rtl="0">
              <a:lnSpc>
                <a:spcPct val="120000"/>
              </a:lnSpc>
              <a:defRPr sz="3000" spc="-94">
                <a:solidFill>
                  <a:srgbClr val="FFFFFF"/>
                </a:solidFill>
              </a:defRPr>
            </a:pPr>
            <a:r>
              <a:rPr lang="et"/>
              <a:t>Ülekaalulised ja</a:t>
            </a:r>
            <a:br>
              <a:rPr dirty="0"/>
            </a:br>
            <a:r>
              <a:t>ainevahetushäiretega inimesed.</a:t>
            </a:r>
            <a:endParaRPr dirty="0"/>
          </a:p>
        </p:txBody>
      </p:sp>
      <p:sp>
        <p:nvSpPr>
          <p:cNvPr id="685" name="Часто болеющие"/>
          <p:cNvSpPr txBox="1"/>
          <p:nvPr/>
        </p:nvSpPr>
        <p:spPr>
          <a:xfrm>
            <a:off x="15971400" y="7942171"/>
            <a:ext cx="6422401" cy="5618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20000"/>
              </a:lnSpc>
              <a:defRPr sz="3000" spc="-94">
                <a:solidFill>
                  <a:srgbClr val="FFFFFF"/>
                </a:solidFill>
              </a:defRPr>
            </a:lvl1pPr>
          </a:lstStyle>
          <a:p>
            <a:pPr rtl="0"/>
            <a:r>
              <a:t>Sageli haigestuvad inimesed </a:t>
            </a:r>
          </a:p>
        </p:txBody>
      </p:sp>
      <p:sp>
        <p:nvSpPr>
          <p:cNvPr id="686" name="Обладатели смуглой кожи"/>
          <p:cNvSpPr txBox="1"/>
          <p:nvPr/>
        </p:nvSpPr>
        <p:spPr>
          <a:xfrm>
            <a:off x="15971400" y="9887612"/>
            <a:ext cx="6422401" cy="5618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20000"/>
              </a:lnSpc>
              <a:defRPr sz="3000" spc="-94">
                <a:solidFill>
                  <a:srgbClr val="FFFFFF"/>
                </a:solidFill>
              </a:defRPr>
            </a:lvl1pPr>
          </a:lstStyle>
          <a:p>
            <a:pPr rtl="0"/>
            <a:r>
              <a:t>Tõmmunahalised</a:t>
            </a:r>
          </a:p>
        </p:txBody>
      </p:sp>
      <p:sp>
        <p:nvSpPr>
          <p:cNvPr id="687" name="Пожилые люди"/>
          <p:cNvSpPr txBox="1"/>
          <p:nvPr/>
        </p:nvSpPr>
        <p:spPr>
          <a:xfrm>
            <a:off x="15971400" y="11967692"/>
            <a:ext cx="6422401" cy="5618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279" tIns="71279" rIns="71279" bIns="71279" rtlCol="0" anchor="ctr">
            <a:spAutoFit/>
          </a:bodyPr>
          <a:lstStyle>
            <a:lvl1pPr>
              <a:lnSpc>
                <a:spcPct val="120000"/>
              </a:lnSpc>
              <a:defRPr sz="3000" spc="-94">
                <a:solidFill>
                  <a:srgbClr val="FFFFFF"/>
                </a:solidFill>
              </a:defRPr>
            </a:lvl1pPr>
          </a:lstStyle>
          <a:p>
            <a:pPr rtl="0"/>
            <a:r>
              <a:t>Eakad inimesed</a:t>
            </a:r>
          </a:p>
        </p:txBody>
      </p:sp>
      <p:sp>
        <p:nvSpPr>
          <p:cNvPr id="688" name="Кружок"/>
          <p:cNvSpPr/>
          <p:nvPr/>
        </p:nvSpPr>
        <p:spPr>
          <a:xfrm>
            <a:off x="11310839" y="1506959"/>
            <a:ext cx="311401" cy="311401"/>
          </a:xfrm>
          <a:prstGeom prst="ellipse">
            <a:avLst/>
          </a:prstGeom>
          <a:solidFill>
            <a:srgbClr val="FAF0A3"/>
          </a:solidFill>
          <a:ln w="12700">
            <a:miter lim="400000"/>
          </a:ln>
        </p:spPr>
        <p:txBody>
          <a:bodyPr lIns="45719" rIns="45719" rtlCol="0"/>
          <a:lstStyle/>
          <a:p>
            <a:pPr rtl="0"/>
            <a:endParaRPr/>
          </a:p>
        </p:txBody>
      </p:sp>
      <p:sp>
        <p:nvSpPr>
          <p:cNvPr id="689" name="Кружок"/>
          <p:cNvSpPr/>
          <p:nvPr/>
        </p:nvSpPr>
        <p:spPr>
          <a:xfrm>
            <a:off x="13982039" y="1112760"/>
            <a:ext cx="1150921" cy="1150920"/>
          </a:xfrm>
          <a:prstGeom prst="ellipse">
            <a:avLst/>
          </a:prstGeom>
          <a:ln w="38100">
            <a:solidFill>
              <a:srgbClr val="F9F1A3"/>
            </a:solidFill>
          </a:ln>
        </p:spPr>
        <p:txBody>
          <a:bodyPr lIns="45719" rIns="45719" rtlCol="0"/>
          <a:lstStyle/>
          <a:p>
            <a:pPr rtl="0"/>
            <a:endParaRPr/>
          </a:p>
        </p:txBody>
      </p:sp>
      <p:sp>
        <p:nvSpPr>
          <p:cNvPr id="690" name="Линия"/>
          <p:cNvSpPr/>
          <p:nvPr/>
        </p:nvSpPr>
        <p:spPr>
          <a:xfrm>
            <a:off x="11413439" y="1662839"/>
            <a:ext cx="2574361" cy="362"/>
          </a:xfrm>
          <a:prstGeom prst="line">
            <a:avLst/>
          </a:prstGeom>
          <a:ln w="38100">
            <a:solidFill>
              <a:srgbClr val="FDF098"/>
            </a:solidFill>
          </a:ln>
        </p:spPr>
        <p:txBody>
          <a:bodyPr lIns="45719" rIns="45719" rtlCol="0"/>
          <a:lstStyle/>
          <a:p>
            <a:pPr rtl="0"/>
            <a:endParaRPr/>
          </a:p>
        </p:txBody>
      </p:sp>
      <p:sp>
        <p:nvSpPr>
          <p:cNvPr id="691" name="Кружок"/>
          <p:cNvSpPr/>
          <p:nvPr/>
        </p:nvSpPr>
        <p:spPr>
          <a:xfrm>
            <a:off x="12442320" y="3605040"/>
            <a:ext cx="311401" cy="311401"/>
          </a:xfrm>
          <a:prstGeom prst="ellipse">
            <a:avLst/>
          </a:prstGeom>
          <a:solidFill>
            <a:srgbClr val="FAF0A3"/>
          </a:solidFill>
          <a:ln w="12700">
            <a:miter lim="400000"/>
          </a:ln>
        </p:spPr>
        <p:txBody>
          <a:bodyPr lIns="45719" rIns="45719" rtlCol="0"/>
          <a:lstStyle/>
          <a:p>
            <a:pPr rtl="0"/>
            <a:endParaRPr/>
          </a:p>
        </p:txBody>
      </p:sp>
      <p:sp>
        <p:nvSpPr>
          <p:cNvPr id="692" name="Кружок"/>
          <p:cNvSpPr/>
          <p:nvPr/>
        </p:nvSpPr>
        <p:spPr>
          <a:xfrm>
            <a:off x="13982039" y="3210480"/>
            <a:ext cx="1150921" cy="1150920"/>
          </a:xfrm>
          <a:prstGeom prst="ellipse">
            <a:avLst/>
          </a:prstGeom>
          <a:ln w="38100">
            <a:solidFill>
              <a:srgbClr val="F9F1A3"/>
            </a:solidFill>
          </a:ln>
        </p:spPr>
        <p:txBody>
          <a:bodyPr lIns="45719" rIns="45719" rtlCol="0"/>
          <a:lstStyle/>
          <a:p>
            <a:pPr rtl="0"/>
            <a:endParaRPr/>
          </a:p>
        </p:txBody>
      </p:sp>
      <p:sp>
        <p:nvSpPr>
          <p:cNvPr id="693" name="Линия"/>
          <p:cNvSpPr/>
          <p:nvPr/>
        </p:nvSpPr>
        <p:spPr>
          <a:xfrm>
            <a:off x="12570120" y="3760919"/>
            <a:ext cx="1411921" cy="361"/>
          </a:xfrm>
          <a:prstGeom prst="line">
            <a:avLst/>
          </a:prstGeom>
          <a:ln w="38100">
            <a:solidFill>
              <a:srgbClr val="FDF098"/>
            </a:solidFill>
          </a:ln>
        </p:spPr>
        <p:txBody>
          <a:bodyPr lIns="45719" rIns="45719" rtlCol="0"/>
          <a:lstStyle/>
          <a:p>
            <a:pPr rtl="0"/>
            <a:endParaRPr/>
          </a:p>
        </p:txBody>
      </p:sp>
      <p:sp>
        <p:nvSpPr>
          <p:cNvPr id="694" name="Кружок"/>
          <p:cNvSpPr/>
          <p:nvPr/>
        </p:nvSpPr>
        <p:spPr>
          <a:xfrm>
            <a:off x="12945240" y="5727960"/>
            <a:ext cx="311401" cy="311401"/>
          </a:xfrm>
          <a:prstGeom prst="ellipse">
            <a:avLst/>
          </a:prstGeom>
          <a:solidFill>
            <a:srgbClr val="FAF0A3"/>
          </a:solidFill>
          <a:ln w="12700">
            <a:miter lim="400000"/>
          </a:ln>
        </p:spPr>
        <p:txBody>
          <a:bodyPr lIns="45719" rIns="45719" rtlCol="0"/>
          <a:lstStyle/>
          <a:p>
            <a:pPr rtl="0"/>
            <a:endParaRPr/>
          </a:p>
        </p:txBody>
      </p:sp>
      <p:sp>
        <p:nvSpPr>
          <p:cNvPr id="695" name="Кружок"/>
          <p:cNvSpPr/>
          <p:nvPr/>
        </p:nvSpPr>
        <p:spPr>
          <a:xfrm>
            <a:off x="13982039" y="5333760"/>
            <a:ext cx="1150921" cy="1150920"/>
          </a:xfrm>
          <a:prstGeom prst="ellipse">
            <a:avLst/>
          </a:prstGeom>
          <a:ln w="38100">
            <a:solidFill>
              <a:srgbClr val="F9F1A3"/>
            </a:solidFill>
          </a:ln>
        </p:spPr>
        <p:txBody>
          <a:bodyPr lIns="45719" rIns="45719" rtlCol="0"/>
          <a:lstStyle/>
          <a:p>
            <a:pPr rtl="0"/>
            <a:endParaRPr/>
          </a:p>
        </p:txBody>
      </p:sp>
      <p:sp>
        <p:nvSpPr>
          <p:cNvPr id="696" name="Линия"/>
          <p:cNvSpPr/>
          <p:nvPr/>
        </p:nvSpPr>
        <p:spPr>
          <a:xfrm>
            <a:off x="13047839" y="5883839"/>
            <a:ext cx="947521" cy="361"/>
          </a:xfrm>
          <a:prstGeom prst="line">
            <a:avLst/>
          </a:prstGeom>
          <a:ln w="38100">
            <a:solidFill>
              <a:srgbClr val="FDF098"/>
            </a:solidFill>
          </a:ln>
        </p:spPr>
        <p:txBody>
          <a:bodyPr lIns="45719" rIns="45719" rtlCol="0"/>
          <a:lstStyle/>
          <a:p>
            <a:pPr rtl="0"/>
            <a:endParaRPr/>
          </a:p>
        </p:txBody>
      </p:sp>
      <p:sp>
        <p:nvSpPr>
          <p:cNvPr id="697" name="Кружок"/>
          <p:cNvSpPr/>
          <p:nvPr/>
        </p:nvSpPr>
        <p:spPr>
          <a:xfrm>
            <a:off x="12894480" y="7901999"/>
            <a:ext cx="311401" cy="311401"/>
          </a:xfrm>
          <a:prstGeom prst="ellipse">
            <a:avLst/>
          </a:prstGeom>
          <a:solidFill>
            <a:srgbClr val="FAF0A3"/>
          </a:solidFill>
          <a:ln w="12700">
            <a:miter lim="400000"/>
          </a:ln>
        </p:spPr>
        <p:txBody>
          <a:bodyPr lIns="45719" rIns="45719" rtlCol="0"/>
          <a:lstStyle/>
          <a:p>
            <a:pPr rtl="0"/>
            <a:endParaRPr/>
          </a:p>
        </p:txBody>
      </p:sp>
      <p:sp>
        <p:nvSpPr>
          <p:cNvPr id="698" name="Кружок"/>
          <p:cNvSpPr/>
          <p:nvPr/>
        </p:nvSpPr>
        <p:spPr>
          <a:xfrm>
            <a:off x="13982039" y="7507799"/>
            <a:ext cx="1150921" cy="1150921"/>
          </a:xfrm>
          <a:prstGeom prst="ellipse">
            <a:avLst/>
          </a:prstGeom>
          <a:ln w="38100">
            <a:solidFill>
              <a:srgbClr val="F9F1A3"/>
            </a:solidFill>
          </a:ln>
        </p:spPr>
        <p:txBody>
          <a:bodyPr lIns="45719" rIns="45719" rtlCol="0"/>
          <a:lstStyle/>
          <a:p>
            <a:pPr rtl="0"/>
            <a:endParaRPr/>
          </a:p>
        </p:txBody>
      </p:sp>
      <p:sp>
        <p:nvSpPr>
          <p:cNvPr id="699" name="Линия"/>
          <p:cNvSpPr/>
          <p:nvPr/>
        </p:nvSpPr>
        <p:spPr>
          <a:xfrm>
            <a:off x="13022279" y="8057880"/>
            <a:ext cx="947881" cy="361"/>
          </a:xfrm>
          <a:prstGeom prst="line">
            <a:avLst/>
          </a:prstGeom>
          <a:ln w="38100">
            <a:solidFill>
              <a:srgbClr val="FDF098"/>
            </a:solidFill>
          </a:ln>
        </p:spPr>
        <p:txBody>
          <a:bodyPr lIns="45719" rIns="45719" rtlCol="0"/>
          <a:lstStyle/>
          <a:p>
            <a:pPr rtl="0"/>
            <a:endParaRPr/>
          </a:p>
        </p:txBody>
      </p:sp>
      <p:sp>
        <p:nvSpPr>
          <p:cNvPr id="700" name="Кружок"/>
          <p:cNvSpPr/>
          <p:nvPr/>
        </p:nvSpPr>
        <p:spPr>
          <a:xfrm>
            <a:off x="12289680" y="10012319"/>
            <a:ext cx="311401" cy="311401"/>
          </a:xfrm>
          <a:prstGeom prst="ellipse">
            <a:avLst/>
          </a:prstGeom>
          <a:solidFill>
            <a:srgbClr val="FAF0A3"/>
          </a:solidFill>
          <a:ln w="12700">
            <a:miter lim="400000"/>
          </a:ln>
        </p:spPr>
        <p:txBody>
          <a:bodyPr lIns="45719" rIns="45719" rtlCol="0"/>
          <a:lstStyle/>
          <a:p>
            <a:pPr rtl="0"/>
            <a:endParaRPr/>
          </a:p>
        </p:txBody>
      </p:sp>
      <p:sp>
        <p:nvSpPr>
          <p:cNvPr id="701" name="Кружок"/>
          <p:cNvSpPr/>
          <p:nvPr/>
        </p:nvSpPr>
        <p:spPr>
          <a:xfrm>
            <a:off x="13982039" y="9618119"/>
            <a:ext cx="1150921" cy="1150921"/>
          </a:xfrm>
          <a:prstGeom prst="ellipse">
            <a:avLst/>
          </a:prstGeom>
          <a:ln w="38100">
            <a:solidFill>
              <a:srgbClr val="F9F1A3"/>
            </a:solidFill>
          </a:ln>
        </p:spPr>
        <p:txBody>
          <a:bodyPr lIns="45719" rIns="45719" rtlCol="0"/>
          <a:lstStyle/>
          <a:p>
            <a:pPr rtl="0"/>
            <a:endParaRPr/>
          </a:p>
        </p:txBody>
      </p:sp>
      <p:sp>
        <p:nvSpPr>
          <p:cNvPr id="702" name="Линия"/>
          <p:cNvSpPr/>
          <p:nvPr/>
        </p:nvSpPr>
        <p:spPr>
          <a:xfrm>
            <a:off x="12354120" y="10168200"/>
            <a:ext cx="1607401" cy="360"/>
          </a:xfrm>
          <a:prstGeom prst="line">
            <a:avLst/>
          </a:prstGeom>
          <a:ln w="38100">
            <a:solidFill>
              <a:srgbClr val="FDF098"/>
            </a:solidFill>
          </a:ln>
        </p:spPr>
        <p:txBody>
          <a:bodyPr lIns="45719" rIns="45719" rtlCol="0"/>
          <a:lstStyle/>
          <a:p>
            <a:pPr rtl="0"/>
            <a:endParaRPr/>
          </a:p>
        </p:txBody>
      </p:sp>
      <p:sp>
        <p:nvSpPr>
          <p:cNvPr id="703" name="Кружок"/>
          <p:cNvSpPr/>
          <p:nvPr/>
        </p:nvSpPr>
        <p:spPr>
          <a:xfrm>
            <a:off x="11073959" y="12092760"/>
            <a:ext cx="311401" cy="311401"/>
          </a:xfrm>
          <a:prstGeom prst="ellipse">
            <a:avLst/>
          </a:prstGeom>
          <a:solidFill>
            <a:srgbClr val="FAF0A3"/>
          </a:solidFill>
          <a:ln w="12700">
            <a:miter lim="400000"/>
          </a:ln>
        </p:spPr>
        <p:txBody>
          <a:bodyPr lIns="45719" rIns="45719" rtlCol="0"/>
          <a:lstStyle/>
          <a:p>
            <a:pPr rtl="0"/>
            <a:endParaRPr/>
          </a:p>
        </p:txBody>
      </p:sp>
      <p:sp>
        <p:nvSpPr>
          <p:cNvPr id="704" name="Кружок"/>
          <p:cNvSpPr/>
          <p:nvPr/>
        </p:nvSpPr>
        <p:spPr>
          <a:xfrm>
            <a:off x="13982039" y="11698560"/>
            <a:ext cx="1150921" cy="1150921"/>
          </a:xfrm>
          <a:prstGeom prst="ellipse">
            <a:avLst/>
          </a:prstGeom>
          <a:ln w="38100">
            <a:solidFill>
              <a:srgbClr val="F9F1A3"/>
            </a:solidFill>
          </a:ln>
        </p:spPr>
        <p:txBody>
          <a:bodyPr lIns="45719" rIns="45719" rtlCol="0"/>
          <a:lstStyle/>
          <a:p>
            <a:pPr rtl="0"/>
            <a:endParaRPr/>
          </a:p>
        </p:txBody>
      </p:sp>
      <p:sp>
        <p:nvSpPr>
          <p:cNvPr id="705" name="Линия"/>
          <p:cNvSpPr/>
          <p:nvPr/>
        </p:nvSpPr>
        <p:spPr>
          <a:xfrm>
            <a:off x="11150999" y="12248639"/>
            <a:ext cx="2843282" cy="362"/>
          </a:xfrm>
          <a:prstGeom prst="line">
            <a:avLst/>
          </a:prstGeom>
          <a:ln w="38100">
            <a:solidFill>
              <a:srgbClr val="FDF098"/>
            </a:solidFill>
          </a:ln>
        </p:spPr>
        <p:txBody>
          <a:bodyPr lIns="45719" rIns="45719" rtlCol="0"/>
          <a:lstStyle/>
          <a:p>
            <a:pPr rtl="0"/>
            <a:endParaRPr/>
          </a:p>
        </p:txBody>
      </p:sp>
      <p:pic>
        <p:nvPicPr>
          <p:cNvPr id="706" name="image35.png" descr="image35.png"/>
          <p:cNvPicPr>
            <a:picLocks noChangeAspect="1"/>
          </p:cNvPicPr>
          <p:nvPr/>
        </p:nvPicPr>
        <p:blipFill>
          <a:blip r:embed="rId6"/>
          <a:stretch>
            <a:fillRect/>
          </a:stretch>
        </p:blipFill>
        <p:spPr>
          <a:xfrm>
            <a:off x="14098680" y="7581600"/>
            <a:ext cx="916921" cy="1003320"/>
          </a:xfrm>
          <a:prstGeom prst="rect">
            <a:avLst/>
          </a:prstGeom>
          <a:ln w="12700">
            <a:miter lim="400000"/>
          </a:ln>
        </p:spPr>
      </p:pic>
      <p:pic>
        <p:nvPicPr>
          <p:cNvPr id="707" name="image36.png" descr="image36.png"/>
          <p:cNvPicPr>
            <a:picLocks noChangeAspect="1"/>
          </p:cNvPicPr>
          <p:nvPr/>
        </p:nvPicPr>
        <p:blipFill>
          <a:blip r:embed="rId7"/>
          <a:stretch>
            <a:fillRect/>
          </a:stretch>
        </p:blipFill>
        <p:spPr>
          <a:xfrm>
            <a:off x="14065200" y="1124280"/>
            <a:ext cx="984241" cy="1076760"/>
          </a:xfrm>
          <a:prstGeom prst="rect">
            <a:avLst/>
          </a:prstGeom>
          <a:ln w="12700">
            <a:miter lim="400000"/>
          </a:ln>
        </p:spPr>
      </p:pic>
      <p:pic>
        <p:nvPicPr>
          <p:cNvPr id="708" name="image37.png" descr="image37.png"/>
          <p:cNvPicPr>
            <a:picLocks noChangeAspect="1"/>
          </p:cNvPicPr>
          <p:nvPr/>
        </p:nvPicPr>
        <p:blipFill>
          <a:blip r:embed="rId8"/>
          <a:stretch>
            <a:fillRect/>
          </a:stretch>
        </p:blipFill>
        <p:spPr>
          <a:xfrm>
            <a:off x="14077799" y="3247559"/>
            <a:ext cx="984241" cy="1076761"/>
          </a:xfrm>
          <a:prstGeom prst="rect">
            <a:avLst/>
          </a:prstGeom>
          <a:ln w="12700">
            <a:miter lim="400000"/>
          </a:ln>
        </p:spPr>
      </p:pic>
      <p:pic>
        <p:nvPicPr>
          <p:cNvPr id="709" name="image32.png" descr="image32.png"/>
          <p:cNvPicPr>
            <a:picLocks noChangeAspect="1"/>
          </p:cNvPicPr>
          <p:nvPr/>
        </p:nvPicPr>
        <p:blipFill>
          <a:blip r:embed="rId9"/>
          <a:stretch>
            <a:fillRect/>
          </a:stretch>
        </p:blipFill>
        <p:spPr>
          <a:xfrm>
            <a:off x="14238360" y="11806200"/>
            <a:ext cx="637561" cy="884521"/>
          </a:xfrm>
          <a:prstGeom prst="rect">
            <a:avLst/>
          </a:prstGeom>
          <a:ln w="12700">
            <a:miter lim="400000"/>
          </a:ln>
        </p:spPr>
      </p:pic>
      <p:pic>
        <p:nvPicPr>
          <p:cNvPr id="710" name="image38.png" descr="image38.png"/>
          <p:cNvPicPr>
            <a:picLocks noChangeAspect="1"/>
          </p:cNvPicPr>
          <p:nvPr/>
        </p:nvPicPr>
        <p:blipFill>
          <a:blip r:embed="rId10"/>
          <a:stretch>
            <a:fillRect/>
          </a:stretch>
        </p:blipFill>
        <p:spPr>
          <a:xfrm>
            <a:off x="14153039" y="5466960"/>
            <a:ext cx="808201" cy="884521"/>
          </a:xfrm>
          <a:prstGeom prst="rect">
            <a:avLst/>
          </a:prstGeom>
          <a:ln w="12700">
            <a:miter lim="400000"/>
          </a:ln>
        </p:spPr>
      </p:pic>
      <p:pic>
        <p:nvPicPr>
          <p:cNvPr id="711" name="image39.png" descr="image39.png"/>
          <p:cNvPicPr>
            <a:picLocks noChangeAspect="1"/>
          </p:cNvPicPr>
          <p:nvPr/>
        </p:nvPicPr>
        <p:blipFill>
          <a:blip r:embed="rId11"/>
          <a:stretch>
            <a:fillRect/>
          </a:stretch>
        </p:blipFill>
        <p:spPr>
          <a:xfrm>
            <a:off x="14078159" y="9677520"/>
            <a:ext cx="956881" cy="104688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TotalTime>
  <Words>1782</Words>
  <Application>Microsoft Office PowerPoint</Application>
  <PresentationFormat>Произвольный</PresentationFormat>
  <Paragraphs>129</Paragraphs>
  <Slides>14</Slides>
  <Notes>5</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14</vt:i4>
      </vt:variant>
    </vt:vector>
  </HeadingPairs>
  <TitlesOfParts>
    <vt:vector size="17" baseType="lpstr">
      <vt:lpstr>Arial</vt:lpstr>
      <vt:lpstr>Helvetica Neue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Ekaterina.Zhuravel</dc:creator>
  <cp:lastModifiedBy>Karina Vanina</cp:lastModifiedBy>
  <cp:revision>35</cp:revision>
  <dcterms:modified xsi:type="dcterms:W3CDTF">2023-02-27T12:56:42Z</dcterms:modified>
</cp:coreProperties>
</file>